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45"/>
  </p:notesMasterIdLst>
  <p:handoutMasterIdLst>
    <p:handoutMasterId r:id="rId46"/>
  </p:handoutMasterIdLst>
  <p:sldIdLst>
    <p:sldId id="2145708251" r:id="rId5"/>
    <p:sldId id="892" r:id="rId6"/>
    <p:sldId id="2145708245" r:id="rId7"/>
    <p:sldId id="893" r:id="rId8"/>
    <p:sldId id="1204" r:id="rId9"/>
    <p:sldId id="1205" r:id="rId10"/>
    <p:sldId id="1040" r:id="rId11"/>
    <p:sldId id="1177" r:id="rId12"/>
    <p:sldId id="348" r:id="rId13"/>
    <p:sldId id="2145708186" r:id="rId14"/>
    <p:sldId id="959" r:id="rId15"/>
    <p:sldId id="2145708236" r:id="rId16"/>
    <p:sldId id="2145708240" r:id="rId17"/>
    <p:sldId id="2145708320" r:id="rId18"/>
    <p:sldId id="601" r:id="rId19"/>
    <p:sldId id="2145708237" r:id="rId20"/>
    <p:sldId id="2145708235" r:id="rId21"/>
    <p:sldId id="2145708249" r:id="rId22"/>
    <p:sldId id="2145708231" r:id="rId23"/>
    <p:sldId id="2145708250" r:id="rId24"/>
    <p:sldId id="2145708234" r:id="rId25"/>
    <p:sldId id="2145708239" r:id="rId26"/>
    <p:sldId id="2145708223" r:id="rId27"/>
    <p:sldId id="2145708232" r:id="rId28"/>
    <p:sldId id="2145708228" r:id="rId29"/>
    <p:sldId id="1539" r:id="rId30"/>
    <p:sldId id="394" r:id="rId31"/>
    <p:sldId id="1474" r:id="rId32"/>
    <p:sldId id="468" r:id="rId33"/>
    <p:sldId id="473" r:id="rId34"/>
    <p:sldId id="2145708187" r:id="rId35"/>
    <p:sldId id="2145708130" r:id="rId36"/>
    <p:sldId id="392" r:id="rId37"/>
    <p:sldId id="853" r:id="rId38"/>
    <p:sldId id="2145708197" r:id="rId39"/>
    <p:sldId id="2145708188" r:id="rId40"/>
    <p:sldId id="1182" r:id="rId41"/>
    <p:sldId id="2145708248" r:id="rId42"/>
    <p:sldId id="478" r:id="rId43"/>
    <p:sldId id="1103" r:id="rId44"/>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07C7175-5F2F-E2D5-4985-25EEA6287334}" name="Guest User" initials="GU" userId="S::urn:spo:anon#b971dad0427b23b39fd780c7c4de61bd70b4843022e4f10b9dc280b96114cf3a::" providerId="AD"/>
  <p188:author id="{FBD5507C-A371-E2E6-D1DA-7A21576B8FD0}" name="Guest User" initials="GU" userId="S::urn:spo:anon#295c83efffe5083574ed21625641f9b7475b3ccc32d9decb57ea7a552ba70852::" providerId="AD"/>
  <p188:author id="{C347647C-82DF-3714-D566-1F297C5840CD}" name="SOPHIA PAPADAKIS" initials="SP" userId="341674e120739e96" providerId="Windows Live"/>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EB8"/>
    <a:srgbClr val="EE8B00"/>
    <a:srgbClr val="00A3DC"/>
    <a:srgbClr val="FFB81B"/>
    <a:srgbClr val="000000"/>
    <a:srgbClr val="DA2A1B"/>
    <a:srgbClr val="AF2573"/>
    <a:srgbClr val="01A599"/>
    <a:srgbClr val="75BA1F"/>
    <a:srgbClr val="0072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764" autoAdjust="0"/>
    <p:restoredTop sz="57932" autoAdjust="0"/>
  </p:normalViewPr>
  <p:slideViewPr>
    <p:cSldViewPr snapToGrid="0" snapToObjects="1">
      <p:cViewPr>
        <p:scale>
          <a:sx n="73" d="100"/>
          <a:sy n="73" d="100"/>
        </p:scale>
        <p:origin x="2574" y="978"/>
      </p:cViewPr>
      <p:guideLst>
        <p:guide orient="horz" pos="2160"/>
        <p:guide pos="2880"/>
        <p:guide orient="horz" pos="3113"/>
        <p:guide pos="5321"/>
      </p:guideLst>
    </p:cSldViewPr>
  </p:slideViewPr>
  <p:outlineViewPr>
    <p:cViewPr>
      <p:scale>
        <a:sx n="33" d="100"/>
        <a:sy n="33" d="100"/>
      </p:scale>
      <p:origin x="0" y="-6552"/>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a Papadakis" userId="S::sophia@ncsct.co.uk::b95f17c4-d9c4-4e13-899b-4e888ddd5376" providerId="AD" clId="Web-{CE7B1551-AC1A-77F8-C8F1-1D0DB814FD15}"/>
    <pc:docChg chg="modSld">
      <pc:chgData name="Sophia Papadakis" userId="S::sophia@ncsct.co.uk::b95f17c4-d9c4-4e13-899b-4e888ddd5376" providerId="AD" clId="Web-{CE7B1551-AC1A-77F8-C8F1-1D0DB814FD15}" dt="2024-02-25T22:56:43.196" v="136"/>
      <pc:docMkLst>
        <pc:docMk/>
      </pc:docMkLst>
      <pc:sldChg chg="modNotes">
        <pc:chgData name="Sophia Papadakis" userId="S::sophia@ncsct.co.uk::b95f17c4-d9c4-4e13-899b-4e888ddd5376" providerId="AD" clId="Web-{CE7B1551-AC1A-77F8-C8F1-1D0DB814FD15}" dt="2024-02-25T22:56:43.196" v="136"/>
        <pc:sldMkLst>
          <pc:docMk/>
          <pc:sldMk cId="3074346181" sldId="1182"/>
        </pc:sldMkLst>
      </pc:sldChg>
    </pc:docChg>
  </pc:docChgLst>
  <pc:docChgLst>
    <pc:chgData name="Sophia Papadakis" userId="S::sophia@ncsct.co.uk::b95f17c4-d9c4-4e13-899b-4e888ddd5376" providerId="AD" clId="Web-{D1996533-E076-510B-ACF9-A2C5DAEF9CA6}"/>
    <pc:docChg chg="modSld">
      <pc:chgData name="Sophia Papadakis" userId="S::sophia@ncsct.co.uk::b95f17c4-d9c4-4e13-899b-4e888ddd5376" providerId="AD" clId="Web-{D1996533-E076-510B-ACF9-A2C5DAEF9CA6}" dt="2024-03-11T11:14:33.320" v="6"/>
      <pc:docMkLst>
        <pc:docMk/>
      </pc:docMkLst>
      <pc:sldChg chg="modNotes">
        <pc:chgData name="Sophia Papadakis" userId="S::sophia@ncsct.co.uk::b95f17c4-d9c4-4e13-899b-4e888ddd5376" providerId="AD" clId="Web-{D1996533-E076-510B-ACF9-A2C5DAEF9CA6}" dt="2024-03-11T11:14:33.320" v="6"/>
        <pc:sldMkLst>
          <pc:docMk/>
          <pc:sldMk cId="109200769" sldId="2145708245"/>
        </pc:sldMkLst>
      </pc:sldChg>
    </pc:docChg>
  </pc:docChgLst>
  <pc:docChgLst>
    <pc:chgData name="Sophia Papadakis" userId="S::sophia@ncsct.co.uk::b95f17c4-d9c4-4e13-899b-4e888ddd5376" providerId="AD" clId="Web-{C80350E2-D2AD-368B-CFA0-718A6A108FFD}"/>
    <pc:docChg chg="addSld delSld">
      <pc:chgData name="Sophia Papadakis" userId="S::sophia@ncsct.co.uk::b95f17c4-d9c4-4e13-899b-4e888ddd5376" providerId="AD" clId="Web-{C80350E2-D2AD-368B-CFA0-718A6A108FFD}" dt="2024-03-01T09:41:20.324" v="1"/>
      <pc:docMkLst>
        <pc:docMk/>
      </pc:docMkLst>
      <pc:sldChg chg="del">
        <pc:chgData name="Sophia Papadakis" userId="S::sophia@ncsct.co.uk::b95f17c4-d9c4-4e13-899b-4e888ddd5376" providerId="AD" clId="Web-{C80350E2-D2AD-368B-CFA0-718A6A108FFD}" dt="2024-03-01T09:40:57.948" v="0"/>
        <pc:sldMkLst>
          <pc:docMk/>
          <pc:sldMk cId="3375991550" sldId="863"/>
        </pc:sldMkLst>
      </pc:sldChg>
      <pc:sldChg chg="add">
        <pc:chgData name="Sophia Papadakis" userId="S::sophia@ncsct.co.uk::b95f17c4-d9c4-4e13-899b-4e888ddd5376" providerId="AD" clId="Web-{C80350E2-D2AD-368B-CFA0-718A6A108FFD}" dt="2024-03-01T09:41:20.324" v="1"/>
        <pc:sldMkLst>
          <pc:docMk/>
          <pc:sldMk cId="1376788468" sldId="2145708320"/>
        </pc:sldMkLst>
      </pc:sldChg>
    </pc:docChg>
  </pc:docChgLst>
  <pc:docChgLst>
    <pc:chgData name="Tom Coleman-Haynes" userId="feac02dd-ca1d-495d-907d-e6674be69fc7" providerId="ADAL" clId="{1A203B03-CF79-464F-9BCB-CB5FBB0D603E}"/>
    <pc:docChg chg="modSld sldOrd">
      <pc:chgData name="Tom Coleman-Haynes" userId="feac02dd-ca1d-495d-907d-e6674be69fc7" providerId="ADAL" clId="{1A203B03-CF79-464F-9BCB-CB5FBB0D603E}" dt="2024-03-04T11:48:33.184" v="17" actId="20577"/>
      <pc:docMkLst>
        <pc:docMk/>
      </pc:docMkLst>
      <pc:sldChg chg="modSp mod ord">
        <pc:chgData name="Tom Coleman-Haynes" userId="feac02dd-ca1d-495d-907d-e6674be69fc7" providerId="ADAL" clId="{1A203B03-CF79-464F-9BCB-CB5FBB0D603E}" dt="2024-03-04T11:47:39.964" v="7" actId="12"/>
        <pc:sldMkLst>
          <pc:docMk/>
          <pc:sldMk cId="109200769" sldId="2145708245"/>
        </pc:sldMkLst>
        <pc:spChg chg="mod">
          <ac:chgData name="Tom Coleman-Haynes" userId="feac02dd-ca1d-495d-907d-e6674be69fc7" providerId="ADAL" clId="{1A203B03-CF79-464F-9BCB-CB5FBB0D603E}" dt="2024-03-04T11:47:39.964" v="7" actId="12"/>
          <ac:spMkLst>
            <pc:docMk/>
            <pc:sldMk cId="109200769" sldId="2145708245"/>
            <ac:spMk id="6" creationId="{ABBF9B3F-9EB7-C3AD-BFAD-0BEA0D05A9C2}"/>
          </ac:spMkLst>
        </pc:spChg>
        <pc:spChg chg="mod">
          <ac:chgData name="Tom Coleman-Haynes" userId="feac02dd-ca1d-495d-907d-e6674be69fc7" providerId="ADAL" clId="{1A203B03-CF79-464F-9BCB-CB5FBB0D603E}" dt="2024-03-04T11:47:28.424" v="5" actId="12"/>
          <ac:spMkLst>
            <pc:docMk/>
            <pc:sldMk cId="109200769" sldId="2145708245"/>
            <ac:spMk id="7" creationId="{695126C4-FC6A-89B5-41DA-49656023A8A3}"/>
          </ac:spMkLst>
        </pc:spChg>
      </pc:sldChg>
      <pc:sldChg chg="modSp mod">
        <pc:chgData name="Tom Coleman-Haynes" userId="feac02dd-ca1d-495d-907d-e6674be69fc7" providerId="ADAL" clId="{1A203B03-CF79-464F-9BCB-CB5FBB0D603E}" dt="2024-03-04T11:48:33.184" v="17" actId="20577"/>
        <pc:sldMkLst>
          <pc:docMk/>
          <pc:sldMk cId="1376788468" sldId="2145708320"/>
        </pc:sldMkLst>
        <pc:spChg chg="mod">
          <ac:chgData name="Tom Coleman-Haynes" userId="feac02dd-ca1d-495d-907d-e6674be69fc7" providerId="ADAL" clId="{1A203B03-CF79-464F-9BCB-CB5FBB0D603E}" dt="2024-03-04T11:48:33.184" v="17" actId="20577"/>
          <ac:spMkLst>
            <pc:docMk/>
            <pc:sldMk cId="1376788468" sldId="2145708320"/>
            <ac:spMk id="3" creationId="{2A269BF8-0E32-04A2-61AF-96DF1E89832A}"/>
          </ac:spMkLst>
        </pc:spChg>
      </pc:sldChg>
    </pc:docChg>
  </pc:docChgLst>
  <pc:docChgLst>
    <pc:chgData name="Tom Coleman-Haynes" userId="feac02dd-ca1d-495d-907d-e6674be69fc7" providerId="ADAL" clId="{950A8FB7-79C5-4483-AA38-A9511FFCE6E4}"/>
    <pc:docChg chg="modSld">
      <pc:chgData name="Tom Coleman-Haynes" userId="feac02dd-ca1d-495d-907d-e6674be69fc7" providerId="ADAL" clId="{950A8FB7-79C5-4483-AA38-A9511FFCE6E4}" dt="2024-03-04T15:37:39.341" v="30" actId="20577"/>
      <pc:docMkLst>
        <pc:docMk/>
      </pc:docMkLst>
      <pc:sldChg chg="modSp mod">
        <pc:chgData name="Tom Coleman-Haynes" userId="feac02dd-ca1d-495d-907d-e6674be69fc7" providerId="ADAL" clId="{950A8FB7-79C5-4483-AA38-A9511FFCE6E4}" dt="2024-03-04T15:37:39.341" v="30" actId="20577"/>
        <pc:sldMkLst>
          <pc:docMk/>
          <pc:sldMk cId="3116136683" sldId="2145708250"/>
        </pc:sldMkLst>
        <pc:spChg chg="mod">
          <ac:chgData name="Tom Coleman-Haynes" userId="feac02dd-ca1d-495d-907d-e6674be69fc7" providerId="ADAL" clId="{950A8FB7-79C5-4483-AA38-A9511FFCE6E4}" dt="2024-03-04T15:36:12.217" v="19" actId="20577"/>
          <ac:spMkLst>
            <pc:docMk/>
            <pc:sldMk cId="3116136683" sldId="2145708250"/>
            <ac:spMk id="2" creationId="{06636462-46E1-91D4-04C1-6FEDC09F5700}"/>
          </ac:spMkLst>
        </pc:spChg>
        <pc:spChg chg="mod">
          <ac:chgData name="Tom Coleman-Haynes" userId="feac02dd-ca1d-495d-907d-e6674be69fc7" providerId="ADAL" clId="{950A8FB7-79C5-4483-AA38-A9511FFCE6E4}" dt="2024-03-04T15:37:16.240" v="27" actId="122"/>
          <ac:spMkLst>
            <pc:docMk/>
            <pc:sldMk cId="3116136683" sldId="2145708250"/>
            <ac:spMk id="8" creationId="{B61140EE-0D41-0B7A-B397-C1AB31605B0F}"/>
          </ac:spMkLst>
        </pc:spChg>
        <pc:graphicFrameChg chg="modGraphic">
          <ac:chgData name="Tom Coleman-Haynes" userId="feac02dd-ca1d-495d-907d-e6674be69fc7" providerId="ADAL" clId="{950A8FB7-79C5-4483-AA38-A9511FFCE6E4}" dt="2024-03-04T15:37:39.341" v="30" actId="20577"/>
          <ac:graphicFrameMkLst>
            <pc:docMk/>
            <pc:sldMk cId="3116136683" sldId="2145708250"/>
            <ac:graphicFrameMk id="5" creationId="{91AAED71-E544-1B52-FE1F-5588BFD3A41D}"/>
          </ac:graphicFrameMkLst>
        </pc:graphicFrameChg>
        <pc:picChg chg="mod ord">
          <ac:chgData name="Tom Coleman-Haynes" userId="feac02dd-ca1d-495d-907d-e6674be69fc7" providerId="ADAL" clId="{950A8FB7-79C5-4483-AA38-A9511FFCE6E4}" dt="2024-03-04T15:37:22.972" v="29" actId="167"/>
          <ac:picMkLst>
            <pc:docMk/>
            <pc:sldMk cId="3116136683" sldId="2145708250"/>
            <ac:picMk id="6" creationId="{0B2AA3C3-26F3-B171-F3CC-F9C96DC00103}"/>
          </ac:picMkLst>
        </pc:picChg>
        <pc:cxnChg chg="mod">
          <ac:chgData name="Tom Coleman-Haynes" userId="feac02dd-ca1d-495d-907d-e6674be69fc7" providerId="ADAL" clId="{950A8FB7-79C5-4483-AA38-A9511FFCE6E4}" dt="2024-03-04T15:36:56.392" v="21" actId="1076"/>
          <ac:cxnSpMkLst>
            <pc:docMk/>
            <pc:sldMk cId="3116136683" sldId="2145708250"/>
            <ac:cxnSpMk id="9" creationId="{A5FAF943-6EA3-49A0-3EBD-AF3607CB68DD}"/>
          </ac:cxnSpMkLst>
        </pc:cxnChg>
        <pc:cxnChg chg="mod">
          <ac:chgData name="Tom Coleman-Haynes" userId="feac02dd-ca1d-495d-907d-e6674be69fc7" providerId="ADAL" clId="{950A8FB7-79C5-4483-AA38-A9511FFCE6E4}" dt="2024-03-04T15:37:02.375" v="23" actId="1076"/>
          <ac:cxnSpMkLst>
            <pc:docMk/>
            <pc:sldMk cId="3116136683" sldId="2145708250"/>
            <ac:cxnSpMk id="10" creationId="{68A0654C-C180-E31E-546C-3767A3CE6290}"/>
          </ac:cxnSpMkLst>
        </pc:cxnChg>
      </pc:sldChg>
    </pc:docChg>
  </pc:docChgLst>
  <pc:docChgLst>
    <pc:chgData name="Tom Coleman-Haynes" userId="feac02dd-ca1d-495d-907d-e6674be69fc7" providerId="ADAL" clId="{EA9F90A0-BCB5-4DCB-9EE4-8B61F6DAF39F}"/>
    <pc:docChg chg="undo custSel addSld delSld modSld sldOrd">
      <pc:chgData name="Tom Coleman-Haynes" userId="feac02dd-ca1d-495d-907d-e6674be69fc7" providerId="ADAL" clId="{EA9F90A0-BCB5-4DCB-9EE4-8B61F6DAF39F}" dt="2024-02-27T16:25:48.103" v="1398" actId="700"/>
      <pc:docMkLst>
        <pc:docMk/>
      </pc:docMkLst>
      <pc:sldChg chg="modNotes modNotesTx">
        <pc:chgData name="Tom Coleman-Haynes" userId="feac02dd-ca1d-495d-907d-e6674be69fc7" providerId="ADAL" clId="{EA9F90A0-BCB5-4DCB-9EE4-8B61F6DAF39F}" dt="2024-02-22T14:27:46.578" v="1090" actId="114"/>
        <pc:sldMkLst>
          <pc:docMk/>
          <pc:sldMk cId="2778588248" sldId="348"/>
        </pc:sldMkLst>
      </pc:sldChg>
      <pc:sldChg chg="modNotesTx">
        <pc:chgData name="Tom Coleman-Haynes" userId="feac02dd-ca1d-495d-907d-e6674be69fc7" providerId="ADAL" clId="{EA9F90A0-BCB5-4DCB-9EE4-8B61F6DAF39F}" dt="2024-02-22T14:21:15.600" v="723" actId="114"/>
        <pc:sldMkLst>
          <pc:docMk/>
          <pc:sldMk cId="2300075447" sldId="392"/>
        </pc:sldMkLst>
      </pc:sldChg>
      <pc:sldChg chg="modNotesTx">
        <pc:chgData name="Tom Coleman-Haynes" userId="feac02dd-ca1d-495d-907d-e6674be69fc7" providerId="ADAL" clId="{EA9F90A0-BCB5-4DCB-9EE4-8B61F6DAF39F}" dt="2024-02-22T16:04:44.945" v="1348" actId="20577"/>
        <pc:sldMkLst>
          <pc:docMk/>
          <pc:sldMk cId="3491992924" sldId="394"/>
        </pc:sldMkLst>
      </pc:sldChg>
      <pc:sldChg chg="modNotes modNotesTx">
        <pc:chgData name="Tom Coleman-Haynes" userId="feac02dd-ca1d-495d-907d-e6674be69fc7" providerId="ADAL" clId="{EA9F90A0-BCB5-4DCB-9EE4-8B61F6DAF39F}" dt="2024-02-22T14:16:07.316" v="410" actId="12"/>
        <pc:sldMkLst>
          <pc:docMk/>
          <pc:sldMk cId="3336335991" sldId="468"/>
        </pc:sldMkLst>
      </pc:sldChg>
      <pc:sldChg chg="modNotesTx">
        <pc:chgData name="Tom Coleman-Haynes" userId="feac02dd-ca1d-495d-907d-e6674be69fc7" providerId="ADAL" clId="{EA9F90A0-BCB5-4DCB-9EE4-8B61F6DAF39F}" dt="2024-02-22T14:24:47.378" v="923" actId="20577"/>
        <pc:sldMkLst>
          <pc:docMk/>
          <pc:sldMk cId="129037010" sldId="478"/>
        </pc:sldMkLst>
      </pc:sldChg>
      <pc:sldChg chg="modNotesTx">
        <pc:chgData name="Tom Coleman-Haynes" userId="feac02dd-ca1d-495d-907d-e6674be69fc7" providerId="ADAL" clId="{EA9F90A0-BCB5-4DCB-9EE4-8B61F6DAF39F}" dt="2024-02-22T14:35:38.634" v="1286" actId="20577"/>
        <pc:sldMkLst>
          <pc:docMk/>
          <pc:sldMk cId="3554606113" sldId="601"/>
        </pc:sldMkLst>
      </pc:sldChg>
      <pc:sldChg chg="modNotesTx">
        <pc:chgData name="Tom Coleman-Haynes" userId="feac02dd-ca1d-495d-907d-e6674be69fc7" providerId="ADAL" clId="{EA9F90A0-BCB5-4DCB-9EE4-8B61F6DAF39F}" dt="2024-02-22T14:35:01.852" v="1276" actId="114"/>
        <pc:sldMkLst>
          <pc:docMk/>
          <pc:sldMk cId="3375991550" sldId="863"/>
        </pc:sldMkLst>
      </pc:sldChg>
      <pc:sldChg chg="modSp mod modNotesTx">
        <pc:chgData name="Tom Coleman-Haynes" userId="feac02dd-ca1d-495d-907d-e6674be69fc7" providerId="ADAL" clId="{EA9F90A0-BCB5-4DCB-9EE4-8B61F6DAF39F}" dt="2024-02-22T16:04:13.873" v="1335"/>
        <pc:sldMkLst>
          <pc:docMk/>
          <pc:sldMk cId="2600708239" sldId="893"/>
        </pc:sldMkLst>
        <pc:spChg chg="mod">
          <ac:chgData name="Tom Coleman-Haynes" userId="feac02dd-ca1d-495d-907d-e6674be69fc7" providerId="ADAL" clId="{EA9F90A0-BCB5-4DCB-9EE4-8B61F6DAF39F}" dt="2024-02-22T16:04:08.676" v="1334" actId="20577"/>
          <ac:spMkLst>
            <pc:docMk/>
            <pc:sldMk cId="2600708239" sldId="893"/>
            <ac:spMk id="2" creationId="{BD60D6E4-2F98-2760-FF47-323C1E13FE86}"/>
          </ac:spMkLst>
        </pc:spChg>
      </pc:sldChg>
      <pc:sldChg chg="modNotesTx">
        <pc:chgData name="Tom Coleman-Haynes" userId="feac02dd-ca1d-495d-907d-e6674be69fc7" providerId="ADAL" clId="{EA9F90A0-BCB5-4DCB-9EE4-8B61F6DAF39F}" dt="2024-02-22T16:04:37.803" v="1346" actId="255"/>
        <pc:sldMkLst>
          <pc:docMk/>
          <pc:sldMk cId="2830800535" sldId="959"/>
        </pc:sldMkLst>
      </pc:sldChg>
      <pc:sldChg chg="modNotesTx">
        <pc:chgData name="Tom Coleman-Haynes" userId="feac02dd-ca1d-495d-907d-e6674be69fc7" providerId="ADAL" clId="{EA9F90A0-BCB5-4DCB-9EE4-8B61F6DAF39F}" dt="2024-02-22T14:26:04.943" v="959" actId="20577"/>
        <pc:sldMkLst>
          <pc:docMk/>
          <pc:sldMk cId="2250088633" sldId="1040"/>
        </pc:sldMkLst>
      </pc:sldChg>
      <pc:sldChg chg="mod modClrScheme chgLayout">
        <pc:chgData name="Tom Coleman-Haynes" userId="feac02dd-ca1d-495d-907d-e6674be69fc7" providerId="ADAL" clId="{EA9F90A0-BCB5-4DCB-9EE4-8B61F6DAF39F}" dt="2024-02-27T16:25:48.103" v="1398" actId="700"/>
        <pc:sldMkLst>
          <pc:docMk/>
          <pc:sldMk cId="2159661606" sldId="1103"/>
        </pc:sldMkLst>
      </pc:sldChg>
      <pc:sldChg chg="modSp mod modNotes modNotesTx">
        <pc:chgData name="Tom Coleman-Haynes" userId="feac02dd-ca1d-495d-907d-e6674be69fc7" providerId="ADAL" clId="{EA9F90A0-BCB5-4DCB-9EE4-8B61F6DAF39F}" dt="2024-02-22T16:04:29.689" v="1342"/>
        <pc:sldMkLst>
          <pc:docMk/>
          <pc:sldMk cId="3365897823" sldId="1177"/>
        </pc:sldMkLst>
        <pc:spChg chg="mod">
          <ac:chgData name="Tom Coleman-Haynes" userId="feac02dd-ca1d-495d-907d-e6674be69fc7" providerId="ADAL" clId="{EA9F90A0-BCB5-4DCB-9EE4-8B61F6DAF39F}" dt="2024-02-22T16:04:24.702" v="1340"/>
          <ac:spMkLst>
            <pc:docMk/>
            <pc:sldMk cId="3365897823" sldId="1177"/>
            <ac:spMk id="3" creationId="{7CB281FF-EA9B-2715-82C7-66BED07D9833}"/>
          </ac:spMkLst>
        </pc:spChg>
      </pc:sldChg>
      <pc:sldChg chg="modNotesTx">
        <pc:chgData name="Tom Coleman-Haynes" userId="feac02dd-ca1d-495d-907d-e6674be69fc7" providerId="ADAL" clId="{EA9F90A0-BCB5-4DCB-9EE4-8B61F6DAF39F}" dt="2024-02-22T14:24:03.375" v="840" actId="20577"/>
        <pc:sldMkLst>
          <pc:docMk/>
          <pc:sldMk cId="3074346181" sldId="1182"/>
        </pc:sldMkLst>
      </pc:sldChg>
      <pc:sldChg chg="modNotesTx">
        <pc:chgData name="Tom Coleman-Haynes" userId="feac02dd-ca1d-495d-907d-e6674be69fc7" providerId="ADAL" clId="{EA9F90A0-BCB5-4DCB-9EE4-8B61F6DAF39F}" dt="2024-02-22T14:25:40.806" v="947" actId="12"/>
        <pc:sldMkLst>
          <pc:docMk/>
          <pc:sldMk cId="763262125" sldId="1204"/>
        </pc:sldMkLst>
      </pc:sldChg>
      <pc:sldChg chg="modSp modNotesTx">
        <pc:chgData name="Tom Coleman-Haynes" userId="feac02dd-ca1d-495d-907d-e6674be69fc7" providerId="ADAL" clId="{EA9F90A0-BCB5-4DCB-9EE4-8B61F6DAF39F}" dt="2024-02-22T16:04:19.032" v="1337"/>
        <pc:sldMkLst>
          <pc:docMk/>
          <pc:sldMk cId="1304919372" sldId="1205"/>
        </pc:sldMkLst>
        <pc:spChg chg="mod">
          <ac:chgData name="Tom Coleman-Haynes" userId="feac02dd-ca1d-495d-907d-e6674be69fc7" providerId="ADAL" clId="{EA9F90A0-BCB5-4DCB-9EE4-8B61F6DAF39F}" dt="2024-02-22T16:04:17.080" v="1336"/>
          <ac:spMkLst>
            <pc:docMk/>
            <pc:sldMk cId="1304919372" sldId="1205"/>
            <ac:spMk id="3" creationId="{E2A2F8F8-89F3-97CD-E0AF-AA704C5A10BB}"/>
          </ac:spMkLst>
        </pc:spChg>
      </pc:sldChg>
      <pc:sldChg chg="modNotesTx">
        <pc:chgData name="Tom Coleman-Haynes" userId="feac02dd-ca1d-495d-907d-e6674be69fc7" providerId="ADAL" clId="{EA9F90A0-BCB5-4DCB-9EE4-8B61F6DAF39F}" dt="2024-02-22T14:14:29.204" v="357" actId="255"/>
        <pc:sldMkLst>
          <pc:docMk/>
          <pc:sldMk cId="1051024689" sldId="1474"/>
        </pc:sldMkLst>
      </pc:sldChg>
      <pc:sldChg chg="modNotesTx">
        <pc:chgData name="Tom Coleman-Haynes" userId="feac02dd-ca1d-495d-907d-e6674be69fc7" providerId="ADAL" clId="{EA9F90A0-BCB5-4DCB-9EE4-8B61F6DAF39F}" dt="2024-02-22T16:04:51.665" v="1350" actId="20577"/>
        <pc:sldMkLst>
          <pc:docMk/>
          <pc:sldMk cId="1724918031" sldId="2145708130"/>
        </pc:sldMkLst>
      </pc:sldChg>
      <pc:sldChg chg="addSp delSp modSp mod modClrScheme chgLayout modNotes modNotesTx">
        <pc:chgData name="Tom Coleman-Haynes" userId="feac02dd-ca1d-495d-907d-e6674be69fc7" providerId="ADAL" clId="{EA9F90A0-BCB5-4DCB-9EE4-8B61F6DAF39F}" dt="2024-02-27T16:22:43.960" v="1364" actId="478"/>
        <pc:sldMkLst>
          <pc:docMk/>
          <pc:sldMk cId="85552407" sldId="2145708186"/>
        </pc:sldMkLst>
        <pc:spChg chg="del mod ord">
          <ac:chgData name="Tom Coleman-Haynes" userId="feac02dd-ca1d-495d-907d-e6674be69fc7" providerId="ADAL" clId="{EA9F90A0-BCB5-4DCB-9EE4-8B61F6DAF39F}" dt="2024-02-27T16:22:43.960" v="1364" actId="478"/>
          <ac:spMkLst>
            <pc:docMk/>
            <pc:sldMk cId="85552407" sldId="2145708186"/>
            <ac:spMk id="2" creationId="{306D1A2F-8AF9-3687-E268-6F8F87722779}"/>
          </ac:spMkLst>
        </pc:spChg>
        <pc:spChg chg="add mod ord">
          <ac:chgData name="Tom Coleman-Haynes" userId="feac02dd-ca1d-495d-907d-e6674be69fc7" providerId="ADAL" clId="{EA9F90A0-BCB5-4DCB-9EE4-8B61F6DAF39F}" dt="2024-02-27T16:22:42.605" v="1363" actId="122"/>
          <ac:spMkLst>
            <pc:docMk/>
            <pc:sldMk cId="85552407" sldId="2145708186"/>
            <ac:spMk id="3" creationId="{705AB01A-82CE-C807-E396-0C8419F8BB43}"/>
          </ac:spMkLst>
        </pc:spChg>
        <pc:picChg chg="add del">
          <ac:chgData name="Tom Coleman-Haynes" userId="feac02dd-ca1d-495d-907d-e6674be69fc7" providerId="ADAL" clId="{EA9F90A0-BCB5-4DCB-9EE4-8B61F6DAF39F}" dt="2024-02-27T16:22:39.394" v="1361" actId="22"/>
          <ac:picMkLst>
            <pc:docMk/>
            <pc:sldMk cId="85552407" sldId="2145708186"/>
            <ac:picMk id="5" creationId="{ADBB65B1-ABF4-42EA-FEA4-4A240A90F151}"/>
          </ac:picMkLst>
        </pc:picChg>
      </pc:sldChg>
      <pc:sldChg chg="addSp delSp modSp mod modClrScheme chgLayout modNotesTx">
        <pc:chgData name="Tom Coleman-Haynes" userId="feac02dd-ca1d-495d-907d-e6674be69fc7" providerId="ADAL" clId="{EA9F90A0-BCB5-4DCB-9EE4-8B61F6DAF39F}" dt="2024-02-27T16:23:53.537" v="1380" actId="122"/>
        <pc:sldMkLst>
          <pc:docMk/>
          <pc:sldMk cId="2097352522" sldId="2145708187"/>
        </pc:sldMkLst>
        <pc:spChg chg="del mod ord">
          <ac:chgData name="Tom Coleman-Haynes" userId="feac02dd-ca1d-495d-907d-e6674be69fc7" providerId="ADAL" clId="{EA9F90A0-BCB5-4DCB-9EE4-8B61F6DAF39F}" dt="2024-02-27T16:23:34.394" v="1377" actId="478"/>
          <ac:spMkLst>
            <pc:docMk/>
            <pc:sldMk cId="2097352522" sldId="2145708187"/>
            <ac:spMk id="2" creationId="{306D1A2F-8AF9-3687-E268-6F8F87722779}"/>
          </ac:spMkLst>
        </pc:spChg>
        <pc:spChg chg="add mod ord">
          <ac:chgData name="Tom Coleman-Haynes" userId="feac02dd-ca1d-495d-907d-e6674be69fc7" providerId="ADAL" clId="{EA9F90A0-BCB5-4DCB-9EE4-8B61F6DAF39F}" dt="2024-02-27T16:23:53.537" v="1380" actId="122"/>
          <ac:spMkLst>
            <pc:docMk/>
            <pc:sldMk cId="2097352522" sldId="2145708187"/>
            <ac:spMk id="4" creationId="{0B8F0255-FE35-C1D5-84BF-E02917BABFF8}"/>
          </ac:spMkLst>
        </pc:spChg>
        <pc:picChg chg="mod">
          <ac:chgData name="Tom Coleman-Haynes" userId="feac02dd-ca1d-495d-907d-e6674be69fc7" providerId="ADAL" clId="{EA9F90A0-BCB5-4DCB-9EE4-8B61F6DAF39F}" dt="2024-02-27T16:23:36.686" v="1378" actId="1076"/>
          <ac:picMkLst>
            <pc:docMk/>
            <pc:sldMk cId="2097352522" sldId="2145708187"/>
            <ac:picMk id="3" creationId="{6B8FA95E-B781-2D73-FC97-6936AC253D5D}"/>
          </ac:picMkLst>
        </pc:picChg>
      </pc:sldChg>
      <pc:sldChg chg="addSp delSp modSp mod modClrScheme chgLayout">
        <pc:chgData name="Tom Coleman-Haynes" userId="feac02dd-ca1d-495d-907d-e6674be69fc7" providerId="ADAL" clId="{EA9F90A0-BCB5-4DCB-9EE4-8B61F6DAF39F}" dt="2024-02-27T16:25:41.390" v="1396" actId="122"/>
        <pc:sldMkLst>
          <pc:docMk/>
          <pc:sldMk cId="2997961451" sldId="2145708188"/>
        </pc:sldMkLst>
        <pc:spChg chg="del mod ord">
          <ac:chgData name="Tom Coleman-Haynes" userId="feac02dd-ca1d-495d-907d-e6674be69fc7" providerId="ADAL" clId="{EA9F90A0-BCB5-4DCB-9EE4-8B61F6DAF39F}" dt="2024-02-27T16:25:35.978" v="1394" actId="478"/>
          <ac:spMkLst>
            <pc:docMk/>
            <pc:sldMk cId="2997961451" sldId="2145708188"/>
            <ac:spMk id="2" creationId="{306D1A2F-8AF9-3687-E268-6F8F87722779}"/>
          </ac:spMkLst>
        </pc:spChg>
        <pc:spChg chg="add mod ord">
          <ac:chgData name="Tom Coleman-Haynes" userId="feac02dd-ca1d-495d-907d-e6674be69fc7" providerId="ADAL" clId="{EA9F90A0-BCB5-4DCB-9EE4-8B61F6DAF39F}" dt="2024-02-27T16:25:41.390" v="1396" actId="122"/>
          <ac:spMkLst>
            <pc:docMk/>
            <pc:sldMk cId="2997961451" sldId="2145708188"/>
            <ac:spMk id="3" creationId="{3B83F91A-AAB1-2E8F-645F-2722AD1DEFC0}"/>
          </ac:spMkLst>
        </pc:spChg>
        <pc:spChg chg="add del mod">
          <ac:chgData name="Tom Coleman-Haynes" userId="feac02dd-ca1d-495d-907d-e6674be69fc7" providerId="ADAL" clId="{EA9F90A0-BCB5-4DCB-9EE4-8B61F6DAF39F}" dt="2024-02-27T16:25:39.096" v="1395" actId="478"/>
          <ac:spMkLst>
            <pc:docMk/>
            <pc:sldMk cId="2997961451" sldId="2145708188"/>
            <ac:spMk id="5" creationId="{124FC9EE-AC6D-9B78-8D40-00B3EE63DFC1}"/>
          </ac:spMkLst>
        </pc:spChg>
      </pc:sldChg>
      <pc:sldChg chg="del">
        <pc:chgData name="Tom Coleman-Haynes" userId="feac02dd-ca1d-495d-907d-e6674be69fc7" providerId="ADAL" clId="{EA9F90A0-BCB5-4DCB-9EE4-8B61F6DAF39F}" dt="2024-02-27T16:22:27.086" v="1356" actId="47"/>
        <pc:sldMkLst>
          <pc:docMk/>
          <pc:sldMk cId="2544844955" sldId="2145708193"/>
        </pc:sldMkLst>
      </pc:sldChg>
      <pc:sldChg chg="addSp delSp modSp mod modClrScheme chgLayout modNotesTx">
        <pc:chgData name="Tom Coleman-Haynes" userId="feac02dd-ca1d-495d-907d-e6674be69fc7" providerId="ADAL" clId="{EA9F90A0-BCB5-4DCB-9EE4-8B61F6DAF39F}" dt="2024-02-27T16:24:46.651" v="1389" actId="1076"/>
        <pc:sldMkLst>
          <pc:docMk/>
          <pc:sldMk cId="126901306" sldId="2145708197"/>
        </pc:sldMkLst>
        <pc:spChg chg="add del mod ord">
          <ac:chgData name="Tom Coleman-Haynes" userId="feac02dd-ca1d-495d-907d-e6674be69fc7" providerId="ADAL" clId="{EA9F90A0-BCB5-4DCB-9EE4-8B61F6DAF39F}" dt="2024-02-27T16:24:42.024" v="1388" actId="478"/>
          <ac:spMkLst>
            <pc:docMk/>
            <pc:sldMk cId="126901306" sldId="2145708197"/>
            <ac:spMk id="2" creationId="{11E6CB9A-2ECB-5EBD-5420-9FF76BC1114B}"/>
          </ac:spMkLst>
        </pc:spChg>
        <pc:spChg chg="mod">
          <ac:chgData name="Tom Coleman-Haynes" userId="feac02dd-ca1d-495d-907d-e6674be69fc7" providerId="ADAL" clId="{EA9F90A0-BCB5-4DCB-9EE4-8B61F6DAF39F}" dt="2024-02-27T16:24:46.651" v="1389" actId="1076"/>
          <ac:spMkLst>
            <pc:docMk/>
            <pc:sldMk cId="126901306" sldId="2145708197"/>
            <ac:spMk id="3" creationId="{F1EA5418-DB21-0A15-4625-C67C77B63972}"/>
          </ac:spMkLst>
        </pc:spChg>
        <pc:spChg chg="add del mod ord">
          <ac:chgData name="Tom Coleman-Haynes" userId="feac02dd-ca1d-495d-907d-e6674be69fc7" providerId="ADAL" clId="{EA9F90A0-BCB5-4DCB-9EE4-8B61F6DAF39F}" dt="2024-02-27T16:24:37.705" v="1385" actId="478"/>
          <ac:spMkLst>
            <pc:docMk/>
            <pc:sldMk cId="126901306" sldId="2145708197"/>
            <ac:spMk id="7" creationId="{767478D4-41F2-5393-F981-E5A06555BD01}"/>
          </ac:spMkLst>
        </pc:spChg>
        <pc:grpChg chg="mod">
          <ac:chgData name="Tom Coleman-Haynes" userId="feac02dd-ca1d-495d-907d-e6674be69fc7" providerId="ADAL" clId="{EA9F90A0-BCB5-4DCB-9EE4-8B61F6DAF39F}" dt="2024-02-27T16:24:46.651" v="1389" actId="1076"/>
          <ac:grpSpMkLst>
            <pc:docMk/>
            <pc:sldMk cId="126901306" sldId="2145708197"/>
            <ac:grpSpMk id="4" creationId="{9F2D9B09-7C5A-E7DF-27FC-BCC0834D81A5}"/>
          </ac:grpSpMkLst>
        </pc:grpChg>
      </pc:sldChg>
      <pc:sldChg chg="modNotesTx">
        <pc:chgData name="Tom Coleman-Haynes" userId="feac02dd-ca1d-495d-907d-e6674be69fc7" providerId="ADAL" clId="{EA9F90A0-BCB5-4DCB-9EE4-8B61F6DAF39F}" dt="2024-02-22T14:09:04.235" v="223" actId="2711"/>
        <pc:sldMkLst>
          <pc:docMk/>
          <pc:sldMk cId="1981688365" sldId="2145708223"/>
        </pc:sldMkLst>
      </pc:sldChg>
      <pc:sldChg chg="modNotesTx">
        <pc:chgData name="Tom Coleman-Haynes" userId="feac02dd-ca1d-495d-907d-e6674be69fc7" providerId="ADAL" clId="{EA9F90A0-BCB5-4DCB-9EE4-8B61F6DAF39F}" dt="2024-02-22T14:14:06.718" v="356" actId="20577"/>
        <pc:sldMkLst>
          <pc:docMk/>
          <pc:sldMk cId="4051943487" sldId="2145708228"/>
        </pc:sldMkLst>
      </pc:sldChg>
      <pc:sldChg chg="modNotes modNotesTx">
        <pc:chgData name="Tom Coleman-Haynes" userId="feac02dd-ca1d-495d-907d-e6674be69fc7" providerId="ADAL" clId="{EA9F90A0-BCB5-4DCB-9EE4-8B61F6DAF39F}" dt="2024-02-22T14:07:17.245" v="191" actId="20577"/>
        <pc:sldMkLst>
          <pc:docMk/>
          <pc:sldMk cId="3672310250" sldId="2145708231"/>
        </pc:sldMkLst>
      </pc:sldChg>
      <pc:sldChg chg="addSp delSp modSp mod modClrScheme chgLayout">
        <pc:chgData name="Tom Coleman-Haynes" userId="feac02dd-ca1d-495d-907d-e6674be69fc7" providerId="ADAL" clId="{EA9F90A0-BCB5-4DCB-9EE4-8B61F6DAF39F}" dt="2024-02-27T16:23:18.188" v="1372" actId="122"/>
        <pc:sldMkLst>
          <pc:docMk/>
          <pc:sldMk cId="951898729" sldId="2145708232"/>
        </pc:sldMkLst>
        <pc:spChg chg="del mod ord">
          <ac:chgData name="Tom Coleman-Haynes" userId="feac02dd-ca1d-495d-907d-e6674be69fc7" providerId="ADAL" clId="{EA9F90A0-BCB5-4DCB-9EE4-8B61F6DAF39F}" dt="2024-02-27T16:23:13.128" v="1370" actId="478"/>
          <ac:spMkLst>
            <pc:docMk/>
            <pc:sldMk cId="951898729" sldId="2145708232"/>
            <ac:spMk id="2" creationId="{306D1A2F-8AF9-3687-E268-6F8F87722779}"/>
          </ac:spMkLst>
        </pc:spChg>
        <pc:spChg chg="add mod ord">
          <ac:chgData name="Tom Coleman-Haynes" userId="feac02dd-ca1d-495d-907d-e6674be69fc7" providerId="ADAL" clId="{EA9F90A0-BCB5-4DCB-9EE4-8B61F6DAF39F}" dt="2024-02-27T16:23:18.188" v="1372" actId="122"/>
          <ac:spMkLst>
            <pc:docMk/>
            <pc:sldMk cId="951898729" sldId="2145708232"/>
            <ac:spMk id="3" creationId="{D3B0FD29-55FA-B8A7-29FA-5EA70E811B47}"/>
          </ac:spMkLst>
        </pc:spChg>
      </pc:sldChg>
      <pc:sldChg chg="modNotesTx">
        <pc:chgData name="Tom Coleman-Haynes" userId="feac02dd-ca1d-495d-907d-e6674be69fc7" providerId="ADAL" clId="{EA9F90A0-BCB5-4DCB-9EE4-8B61F6DAF39F}" dt="2024-02-22T14:08:18.165" v="205" actId="114"/>
        <pc:sldMkLst>
          <pc:docMk/>
          <pc:sldMk cId="982529676" sldId="2145708234"/>
        </pc:sldMkLst>
      </pc:sldChg>
      <pc:sldChg chg="modNotesTx">
        <pc:chgData name="Tom Coleman-Haynes" userId="feac02dd-ca1d-495d-907d-e6674be69fc7" providerId="ADAL" clId="{EA9F90A0-BCB5-4DCB-9EE4-8B61F6DAF39F}" dt="2024-02-22T14:36:20.754" v="1313" actId="20577"/>
        <pc:sldMkLst>
          <pc:docMk/>
          <pc:sldMk cId="2370604722" sldId="2145708235"/>
        </pc:sldMkLst>
      </pc:sldChg>
      <pc:sldChg chg="modNotes modNotesTx">
        <pc:chgData name="Tom Coleman-Haynes" userId="feac02dd-ca1d-495d-907d-e6674be69fc7" providerId="ADAL" clId="{EA9F90A0-BCB5-4DCB-9EE4-8B61F6DAF39F}" dt="2024-02-22T14:34:42.067" v="1270" actId="27636"/>
        <pc:sldMkLst>
          <pc:docMk/>
          <pc:sldMk cId="1512413868" sldId="2145708236"/>
        </pc:sldMkLst>
      </pc:sldChg>
      <pc:sldChg chg="modNotes modNotesTx">
        <pc:chgData name="Tom Coleman-Haynes" userId="feac02dd-ca1d-495d-907d-e6674be69fc7" providerId="ADAL" clId="{EA9F90A0-BCB5-4DCB-9EE4-8B61F6DAF39F}" dt="2024-02-22T14:36:29.707" v="1314" actId="27636"/>
        <pc:sldMkLst>
          <pc:docMk/>
          <pc:sldMk cId="3463652318" sldId="2145708237"/>
        </pc:sldMkLst>
      </pc:sldChg>
      <pc:sldChg chg="modNotes modNotesTx">
        <pc:chgData name="Tom Coleman-Haynes" userId="feac02dd-ca1d-495d-907d-e6674be69fc7" providerId="ADAL" clId="{EA9F90A0-BCB5-4DCB-9EE4-8B61F6DAF39F}" dt="2024-02-22T14:08:51.381" v="222" actId="20577"/>
        <pc:sldMkLst>
          <pc:docMk/>
          <pc:sldMk cId="83498397" sldId="2145708239"/>
        </pc:sldMkLst>
      </pc:sldChg>
      <pc:sldChg chg="modNotes modNotesTx">
        <pc:chgData name="Tom Coleman-Haynes" userId="feac02dd-ca1d-495d-907d-e6674be69fc7" providerId="ADAL" clId="{EA9F90A0-BCB5-4DCB-9EE4-8B61F6DAF39F}" dt="2024-02-22T14:35:41.610" v="1289" actId="20577"/>
        <pc:sldMkLst>
          <pc:docMk/>
          <pc:sldMk cId="2261480335" sldId="2145708240"/>
        </pc:sldMkLst>
      </pc:sldChg>
      <pc:sldChg chg="ord modNotes modNotesTx">
        <pc:chgData name="Tom Coleman-Haynes" userId="feac02dd-ca1d-495d-907d-e6674be69fc7" providerId="ADAL" clId="{EA9F90A0-BCB5-4DCB-9EE4-8B61F6DAF39F}" dt="2024-02-22T14:27:24.463" v="1068" actId="27636"/>
        <pc:sldMkLst>
          <pc:docMk/>
          <pc:sldMk cId="109200769" sldId="2145708245"/>
        </pc:sldMkLst>
      </pc:sldChg>
      <pc:sldChg chg="addSp delSp modSp mod modNotesTx">
        <pc:chgData name="Tom Coleman-Haynes" userId="feac02dd-ca1d-495d-907d-e6674be69fc7" providerId="ADAL" clId="{EA9F90A0-BCB5-4DCB-9EE4-8B61F6DAF39F}" dt="2024-02-22T16:03:44.668" v="1323"/>
        <pc:sldMkLst>
          <pc:docMk/>
          <pc:sldMk cId="3025422392" sldId="2145708248"/>
        </pc:sldMkLst>
        <pc:spChg chg="del">
          <ac:chgData name="Tom Coleman-Haynes" userId="feac02dd-ca1d-495d-907d-e6674be69fc7" providerId="ADAL" clId="{EA9F90A0-BCB5-4DCB-9EE4-8B61F6DAF39F}" dt="2024-02-22T16:03:43.982" v="1322" actId="478"/>
          <ac:spMkLst>
            <pc:docMk/>
            <pc:sldMk cId="3025422392" sldId="2145708248"/>
            <ac:spMk id="4" creationId="{0D6D5AC3-EE1C-FC39-63D3-05CFF1ED29E7}"/>
          </ac:spMkLst>
        </pc:spChg>
        <pc:spChg chg="add mod">
          <ac:chgData name="Tom Coleman-Haynes" userId="feac02dd-ca1d-495d-907d-e6674be69fc7" providerId="ADAL" clId="{EA9F90A0-BCB5-4DCB-9EE4-8B61F6DAF39F}" dt="2024-02-22T16:03:44.668" v="1323"/>
          <ac:spMkLst>
            <pc:docMk/>
            <pc:sldMk cId="3025422392" sldId="2145708248"/>
            <ac:spMk id="5" creationId="{347FCFE6-2281-EE4C-A8A3-D7B161988F2B}"/>
          </ac:spMkLst>
        </pc:spChg>
      </pc:sldChg>
      <pc:sldChg chg="modNotesTx">
        <pc:chgData name="Tom Coleman-Haynes" userId="feac02dd-ca1d-495d-907d-e6674be69fc7" providerId="ADAL" clId="{EA9F90A0-BCB5-4DCB-9EE4-8B61F6DAF39F}" dt="2024-02-22T14:36:49.828" v="1317" actId="20577"/>
        <pc:sldMkLst>
          <pc:docMk/>
          <pc:sldMk cId="3668681480" sldId="2145708249"/>
        </pc:sldMkLst>
      </pc:sldChg>
      <pc:sldChg chg="addSp delSp modSp mod modNotesTx">
        <pc:chgData name="Tom Coleman-Haynes" userId="feac02dd-ca1d-495d-907d-e6674be69fc7" providerId="ADAL" clId="{EA9F90A0-BCB5-4DCB-9EE4-8B61F6DAF39F}" dt="2024-02-22T14:07:56.613" v="201"/>
        <pc:sldMkLst>
          <pc:docMk/>
          <pc:sldMk cId="3116136683" sldId="2145708250"/>
        </pc:sldMkLst>
        <pc:spChg chg="mod">
          <ac:chgData name="Tom Coleman-Haynes" userId="feac02dd-ca1d-495d-907d-e6674be69fc7" providerId="ADAL" clId="{EA9F90A0-BCB5-4DCB-9EE4-8B61F6DAF39F}" dt="2024-02-22T14:05:20.454" v="128" actId="20577"/>
          <ac:spMkLst>
            <pc:docMk/>
            <pc:sldMk cId="3116136683" sldId="2145708250"/>
            <ac:spMk id="2" creationId="{06636462-46E1-91D4-04C1-6FEDC09F5700}"/>
          </ac:spMkLst>
        </pc:spChg>
        <pc:spChg chg="add mod">
          <ac:chgData name="Tom Coleman-Haynes" userId="feac02dd-ca1d-495d-907d-e6674be69fc7" providerId="ADAL" clId="{EA9F90A0-BCB5-4DCB-9EE4-8B61F6DAF39F}" dt="2024-02-22T14:05:33.903" v="130"/>
          <ac:spMkLst>
            <pc:docMk/>
            <pc:sldMk cId="3116136683" sldId="2145708250"/>
            <ac:spMk id="3" creationId="{2F358B16-4072-B1B7-FA49-57A98B4999F3}"/>
          </ac:spMkLst>
        </pc:spChg>
        <pc:spChg chg="del mod">
          <ac:chgData name="Tom Coleman-Haynes" userId="feac02dd-ca1d-495d-907d-e6674be69fc7" providerId="ADAL" clId="{EA9F90A0-BCB5-4DCB-9EE4-8B61F6DAF39F}" dt="2024-02-22T14:05:17.316" v="126" actId="478"/>
          <ac:spMkLst>
            <pc:docMk/>
            <pc:sldMk cId="3116136683" sldId="2145708250"/>
            <ac:spMk id="11" creationId="{BE37723F-7A0A-2CA6-C4D9-EA7724FBEA07}"/>
          </ac:spMkLst>
        </pc:spChg>
        <pc:graphicFrameChg chg="modGraphic">
          <ac:chgData name="Tom Coleman-Haynes" userId="feac02dd-ca1d-495d-907d-e6674be69fc7" providerId="ADAL" clId="{EA9F90A0-BCB5-4DCB-9EE4-8B61F6DAF39F}" dt="2024-02-22T14:05:27.218" v="129" actId="20577"/>
          <ac:graphicFrameMkLst>
            <pc:docMk/>
            <pc:sldMk cId="3116136683" sldId="2145708250"/>
            <ac:graphicFrameMk id="5" creationId="{91AAED71-E544-1B52-FE1F-5588BFD3A41D}"/>
          </ac:graphicFrameMkLst>
        </pc:graphicFrameChg>
      </pc:sldChg>
      <pc:sldChg chg="addSp delSp modSp add mod modClrScheme chgLayout">
        <pc:chgData name="Tom Coleman-Haynes" userId="feac02dd-ca1d-495d-907d-e6674be69fc7" providerId="ADAL" clId="{EA9F90A0-BCB5-4DCB-9EE4-8B61F6DAF39F}" dt="2024-02-27T16:22:23.864" v="1355" actId="478"/>
        <pc:sldMkLst>
          <pc:docMk/>
          <pc:sldMk cId="3508349058" sldId="2145708251"/>
        </pc:sldMkLst>
        <pc:spChg chg="del mod ord">
          <ac:chgData name="Tom Coleman-Haynes" userId="feac02dd-ca1d-495d-907d-e6674be69fc7" providerId="ADAL" clId="{EA9F90A0-BCB5-4DCB-9EE4-8B61F6DAF39F}" dt="2024-02-27T16:22:23.864" v="1355" actId="478"/>
          <ac:spMkLst>
            <pc:docMk/>
            <pc:sldMk cId="3508349058" sldId="2145708251"/>
            <ac:spMk id="2" creationId="{10B9B4A2-F65C-EF43-6154-C7049A9B9093}"/>
          </ac:spMkLst>
        </pc:spChg>
        <pc:spChg chg="add mod ord">
          <ac:chgData name="Tom Coleman-Haynes" userId="feac02dd-ca1d-495d-907d-e6674be69fc7" providerId="ADAL" clId="{EA9F90A0-BCB5-4DCB-9EE4-8B61F6DAF39F}" dt="2024-02-27T16:22:22.660" v="1354"/>
          <ac:spMkLst>
            <pc:docMk/>
            <pc:sldMk cId="3508349058" sldId="2145708251"/>
            <ac:spMk id="3" creationId="{CF09DBAC-671E-6B66-ACF3-37C7B73B33D1}"/>
          </ac:spMkLst>
        </pc:spChg>
      </pc:sldChg>
      <pc:sldChg chg="add del">
        <pc:chgData name="Tom Coleman-Haynes" userId="feac02dd-ca1d-495d-907d-e6674be69fc7" providerId="ADAL" clId="{EA9F90A0-BCB5-4DCB-9EE4-8B61F6DAF39F}" dt="2024-02-27T16:24:50.542" v="1390" actId="47"/>
        <pc:sldMkLst>
          <pc:docMk/>
          <pc:sldMk cId="1798687762" sldId="2145708252"/>
        </pc:sldMkLst>
      </pc:sldChg>
      <pc:sldChg chg="add del">
        <pc:chgData name="Tom Coleman-Haynes" userId="feac02dd-ca1d-495d-907d-e6674be69fc7" providerId="ADAL" clId="{EA9F90A0-BCB5-4DCB-9EE4-8B61F6DAF39F}" dt="2024-02-27T16:25:43.934" v="1397" actId="47"/>
        <pc:sldMkLst>
          <pc:docMk/>
          <pc:sldMk cId="2040493607" sldId="2145708252"/>
        </pc:sldMkLst>
      </pc:sldChg>
      <pc:sldChg chg="add del">
        <pc:chgData name="Tom Coleman-Haynes" userId="feac02dd-ca1d-495d-907d-e6674be69fc7" providerId="ADAL" clId="{EA9F90A0-BCB5-4DCB-9EE4-8B61F6DAF39F}" dt="2024-02-27T16:23:56.266" v="1381" actId="47"/>
        <pc:sldMkLst>
          <pc:docMk/>
          <pc:sldMk cId="2324695401" sldId="2145708252"/>
        </pc:sldMkLst>
      </pc:sldChg>
      <pc:sldChg chg="add del">
        <pc:chgData name="Tom Coleman-Haynes" userId="feac02dd-ca1d-495d-907d-e6674be69fc7" providerId="ADAL" clId="{EA9F90A0-BCB5-4DCB-9EE4-8B61F6DAF39F}" dt="2024-02-27T16:22:46.472" v="1365" actId="47"/>
        <pc:sldMkLst>
          <pc:docMk/>
          <pc:sldMk cId="2391340832" sldId="2145708252"/>
        </pc:sldMkLst>
      </pc:sldChg>
      <pc:sldChg chg="add del">
        <pc:chgData name="Tom Coleman-Haynes" userId="feac02dd-ca1d-495d-907d-e6674be69fc7" providerId="ADAL" clId="{EA9F90A0-BCB5-4DCB-9EE4-8B61F6DAF39F}" dt="2024-02-27T16:23:15.677" v="1371" actId="47"/>
        <pc:sldMkLst>
          <pc:docMk/>
          <pc:sldMk cId="3946713720" sldId="214570825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3/11/2024</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3/11/2024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Arial" panose="020B0604020202020204" pitchFamily="34" charset="0"/>
        <a:ea typeface="Arial" panose="020B0604020202020204" pitchFamily="34" charset="0"/>
        <a:cs typeface="Arial" panose="020B0604020202020204" pitchFamily="34" charset="0"/>
      </a:defRPr>
    </a:lvl1pPr>
    <a:lvl2pPr marL="457200" algn="l" defTabSz="457200" rtl="0" eaLnBrk="0" fontAlgn="base" hangingPunct="0">
      <a:spcBef>
        <a:spcPct val="30000"/>
      </a:spcBef>
      <a:spcAft>
        <a:spcPct val="0"/>
      </a:spcAft>
      <a:defRPr sz="1200" b="0" i="0" kern="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914400" algn="l" defTabSz="457200" rtl="0" eaLnBrk="0" fontAlgn="base" hangingPunct="0">
      <a:spcBef>
        <a:spcPct val="30000"/>
      </a:spcBef>
      <a:spcAft>
        <a:spcPct val="0"/>
      </a:spcAft>
      <a:defRPr sz="1200" b="0" i="0" kern="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371600" algn="l" defTabSz="457200" rtl="0" eaLnBrk="0" fontAlgn="base" hangingPunct="0">
      <a:spcBef>
        <a:spcPct val="30000"/>
      </a:spcBef>
      <a:spcAft>
        <a:spcPct val="0"/>
      </a:spcAft>
      <a:defRPr sz="1200" b="0" i="0" kern="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828800" algn="l" defTabSz="457200" rtl="0" eaLnBrk="0" fontAlgn="base" hangingPunct="0">
      <a:spcBef>
        <a:spcPct val="30000"/>
      </a:spcBef>
      <a:spcAft>
        <a:spcPct val="0"/>
      </a:spcAft>
      <a:defRPr sz="1200" b="0" i="0" kern="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sps.nhs.uk/wp-content/uploads/2020/03/UKMi_QA_Interactions-with-tobacco_update_Jul-2020.pdf"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s://www.nps.org.au/australian-prescriber/articles/smoking-and-drug-interactions#articl" TargetMode="External"/><Relationship Id="rId4" Type="http://schemas.openxmlformats.org/officeDocument/2006/relationships/hyperlink" Target="https://pharmaceutical-journal.com/article/ld/tobacco-smoking-and-its-potential-drug-interactions"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168744-BB76-F908-0E60-B837191EB3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35ADC3-E98A-8054-E182-2053228491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90DD1E-DACB-DCEA-B192-E084592E5DFC}"/>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Smoking and psychotropic medication interactions</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We will look now at smoking and psychotropic medication interactions. </a:t>
            </a:r>
          </a:p>
        </p:txBody>
      </p:sp>
      <p:sp>
        <p:nvSpPr>
          <p:cNvPr id="4" name="Slide Number Placeholder 3">
            <a:extLst>
              <a:ext uri="{FF2B5EF4-FFF2-40B4-BE49-F238E27FC236}">
                <a16:creationId xmlns:a16="http://schemas.microsoft.com/office/drawing/2014/main" id="{D8E50F4B-8892-5380-44CC-09CEA61BC810}"/>
              </a:ext>
            </a:extLst>
          </p:cNvPr>
          <p:cNvSpPr>
            <a:spLocks noGrp="1"/>
          </p:cNvSpPr>
          <p:nvPr>
            <p:ph type="sldNum" sz="quarter" idx="5"/>
          </p:nvPr>
        </p:nvSpPr>
        <p:spPr/>
        <p:txBody>
          <a:bodyPr/>
          <a:lstStyle/>
          <a:p>
            <a:pPr>
              <a:defRPr/>
            </a:pPr>
            <a:fld id="{242A2382-4541-B845-B6D5-E8B5A330E247}" type="slidenum">
              <a:rPr lang="en-US" smtClean="0"/>
              <a:pPr>
                <a:defRPr/>
              </a:pPr>
              <a:t>1</a:t>
            </a:fld>
            <a:endParaRPr lang="en-US" dirty="0"/>
          </a:p>
        </p:txBody>
      </p:sp>
    </p:spTree>
    <p:extLst>
      <p:ext uri="{BB962C8B-B14F-4D97-AF65-F5344CB8AC3E}">
        <p14:creationId xmlns:p14="http://schemas.microsoft.com/office/powerpoint/2010/main" val="1832630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latin typeface="Arial" panose="020B0604020202020204" pitchFamily="34" charset="0"/>
                <a:cs typeface="Arial" panose="020B0604020202020204" pitchFamily="34" charset="0"/>
              </a:rPr>
              <a:t>Follow-up scenarios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Arial" panose="020B0604020202020204" pitchFamily="34" charset="0"/>
                <a:cs typeface="Arial" panose="020B0604020202020204" pitchFamily="34" charset="0"/>
              </a:rPr>
              <a:t>We will be focusing on follow-up support provided during inpatient stay, the key BCTs utilised in these contacts and key issues that may arise.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Full instructions: Trainer’s guide Day 2, page 11: Activity 4: What is covered during follow-up contacts?</a:t>
            </a:r>
          </a:p>
          <a:p>
            <a:r>
              <a:rPr lang="en-CA" b="1" dirty="0">
                <a:latin typeface="Arial" panose="020B0604020202020204" pitchFamily="34" charset="0"/>
                <a:cs typeface="Arial" panose="020B0604020202020204" pitchFamily="34" charset="0"/>
              </a:rPr>
              <a:t> </a:t>
            </a:r>
            <a:endParaRPr lang="en-CA"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Activity summary:</a:t>
            </a:r>
            <a:endParaRPr lang="en-US" dirty="0">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lang="en-GB" b="1" dirty="0">
                <a:latin typeface="Arial" panose="020B0604020202020204" pitchFamily="34" charset="0"/>
                <a:cs typeface="Arial" panose="020B0604020202020204" pitchFamily="34" charset="0"/>
              </a:rPr>
              <a:t>Method: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Jamboard (virtual) or sicky notes/flip chart (in-person)</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indent="-171450">
              <a:buFont typeface="Arial"/>
              <a:buChar char="•"/>
            </a:pPr>
            <a:r>
              <a:rPr lang="en-GB" b="1" dirty="0">
                <a:latin typeface="Arial" panose="020B0604020202020204" pitchFamily="34" charset="0"/>
                <a:cs typeface="Arial" panose="020B0604020202020204" pitchFamily="34" charset="0"/>
              </a:rPr>
              <a:t>Duration: </a:t>
            </a:r>
            <a:r>
              <a:rPr lang="en-GB" b="0" dirty="0">
                <a:latin typeface="Arial" panose="020B0604020202020204" pitchFamily="34" charset="0"/>
                <a:cs typeface="Arial" panose="020B0604020202020204" pitchFamily="34" charset="0"/>
              </a:rPr>
              <a:t>3-5 minutes</a:t>
            </a:r>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Instruction: </a:t>
            </a:r>
            <a:r>
              <a:rPr lang="en-GB" b="0" dirty="0">
                <a:latin typeface="Arial" panose="020B0604020202020204" pitchFamily="34" charset="0"/>
                <a:cs typeface="Arial" panose="020B0604020202020204" pitchFamily="34" charset="0"/>
              </a:rPr>
              <a:t>Ask the group to use the Jamboard/sticky notes/flip chart to respond to the question: </a:t>
            </a:r>
          </a:p>
          <a:p>
            <a:r>
              <a:rPr lang="en-GB" b="0" dirty="0">
                <a:latin typeface="Arial" panose="020B0604020202020204" pitchFamily="34" charset="0"/>
                <a:cs typeface="Arial" panose="020B0604020202020204" pitchFamily="34" charset="0"/>
              </a:rPr>
              <a:t>What would cover as part of follow-up contacts?</a:t>
            </a:r>
          </a:p>
          <a:p>
            <a:r>
              <a:rPr lang="en-GB" b="1" dirty="0">
                <a:latin typeface="Arial" panose="020B0604020202020204" pitchFamily="34" charset="0"/>
                <a:cs typeface="Arial" panose="020B0604020202020204" pitchFamily="34" charset="0"/>
              </a:rPr>
              <a:t>Or</a:t>
            </a:r>
            <a:r>
              <a:rPr lang="en-GB" b="0" dirty="0">
                <a:latin typeface="Arial" panose="020B0604020202020204" pitchFamily="34" charset="0"/>
                <a:cs typeface="Arial" panose="020B0604020202020204" pitchFamily="34" charset="0"/>
              </a:rPr>
              <a:t> </a:t>
            </a:r>
            <a:br>
              <a:rPr lang="en-GB" b="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What are some scenarios that you have or can imagine you may encounter in working with patients during inpatient stay?</a:t>
            </a:r>
          </a:p>
          <a:p>
            <a:endParaRPr lang="en-GB" b="0" dirty="0">
              <a:latin typeface="Arial" panose="020B0604020202020204" pitchFamily="34" charset="0"/>
              <a:cs typeface="Arial" panose="020B0604020202020204" pitchFamily="34" charset="0"/>
            </a:endParaRPr>
          </a:p>
          <a:p>
            <a:r>
              <a:rPr lang="en-GB" b="0" dirty="0">
                <a:latin typeface="Arial" panose="020B0604020202020204" pitchFamily="34" charset="0"/>
                <a:cs typeface="Arial" panose="020B0604020202020204" pitchFamily="34" charset="0"/>
              </a:rPr>
              <a:t>Trainer can allow some time for responses, and read selected responses aloud, before moving 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6486696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Handout: </a:t>
            </a:r>
            <a:r>
              <a:rPr lang="en-US" sz="1200" b="0" dirty="0">
                <a:latin typeface="Arial" panose="020B0604020202020204" pitchFamily="34" charset="0"/>
                <a:cs typeface="Arial" panose="020B0604020202020204" pitchFamily="34" charset="0"/>
              </a:rPr>
              <a:t>Day 2, Handout 1</a:t>
            </a: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The clinical checklist for guiding follow-up consultations with patients is shown on the screen. The checklist can also be found in the STP and checklist quick reference (Day 2 Handout 1). Read out each point on the slide – elaborating where needed</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1. Check progress</a:t>
            </a:r>
          </a:p>
          <a:p>
            <a:pPr marL="171450" indent="-171450">
              <a:buFont typeface="Arial" panose="020B0604020202020204" pitchFamily="34" charset="0"/>
              <a:buChar cha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Provide genuine praise and encouragement for any achievements.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Explore any lapse, the circumstances surrounding it and establish future planning</a:t>
            </a:r>
          </a:p>
          <a:p>
            <a:pPr marL="171450" indent="-171450">
              <a:buFont typeface="Arial" panose="020B0604020202020204" pitchFamily="34" charset="0"/>
              <a:buChar char="•"/>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indent="0">
              <a:buFontTx/>
              <a:buNone/>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2. CO testing</a:t>
            </a:r>
          </a:p>
          <a:p>
            <a:pPr marL="171450" indent="-171450">
              <a:buFont typeface="Arial" panose="020B0604020202020204" pitchFamily="34" charset="0"/>
              <a:buChar cha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Repeat CO test, discuss results and use as a tool to motivate patient around important effects on not smoking</a:t>
            </a:r>
          </a:p>
          <a:p>
            <a:pPr marL="171450" indent="-171450">
              <a:buFont typeface="Arial" panose="020B0604020202020204" pitchFamily="34" charset="0"/>
              <a:buChar cha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For those smoking, use to reinforce benefits that will come from going completely smokefree, and that there is no safe level of smoking</a:t>
            </a:r>
          </a:p>
          <a:p>
            <a:pPr marL="0" indent="0">
              <a:buFontTx/>
              <a:buNone/>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indent="0">
              <a:buFontTx/>
              <a:buNone/>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3. Assess treatment response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Ensure the patient is optimising their stop smoking medication and dispel any myths e.g. cutting down on NRT too soon etc. Enquire about how much they are using, how often, any side effects.</a:t>
            </a:r>
          </a:p>
          <a:p>
            <a:pPr marL="171450" indent="-171450">
              <a:buFont typeface="Arial" panose="020B0604020202020204" pitchFamily="34" charset="0"/>
              <a:buChar cha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Enquire about any withdrawal symptoms/cravings – how strong, when they happen, ways of coping, medication etc. Reassure that urges and withdrawal symptoms are normal and will pass</a:t>
            </a:r>
          </a:p>
          <a:p>
            <a:pPr marL="171450" indent="-171450">
              <a:buFont typeface="Arial" panose="020B0604020202020204" pitchFamily="34" charset="0"/>
              <a:buChar char="•"/>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indent="0">
              <a:buFontTx/>
              <a:buNone/>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4. Review and revise treatment plan</a:t>
            </a: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Discuss how routine changes and coping strategies are going, encourage the patient to anticipate difficult times and establish a plan</a:t>
            </a:r>
          </a:p>
          <a:p>
            <a:pPr marL="171450" indent="-171450">
              <a:buFont typeface="Arial" panose="020B0604020202020204" pitchFamily="34" charset="0"/>
              <a:buChar cha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Encourage patient to reflect on achievements and remember their reasons for stopping</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Encourage small goals breaking down the week into a day at a time if that helps the patient</a:t>
            </a:r>
          </a:p>
          <a:p>
            <a:pPr marL="0" indent="0">
              <a:buFontTx/>
              <a:buNone/>
            </a:pPr>
            <a:endParaRPr lang="en-GB" altLang="en-US" sz="1200" b="1" i="0" kern="1200" dirty="0">
              <a:solidFill>
                <a:schemeClr val="tx1"/>
              </a:solidFill>
              <a:latin typeface="Arial" panose="020B0604020202020204" pitchFamily="34" charset="0"/>
              <a:ea typeface="Geneva" pitchFamily="-109" charset="0"/>
              <a:cs typeface="Arial" panose="020B0604020202020204" pitchFamily="34" charset="0"/>
            </a:endParaRPr>
          </a:p>
          <a:p>
            <a:pPr marL="0" indent="0">
              <a:buFontTx/>
              <a:buNone/>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5. Provide summary and prompt commitment</a:t>
            </a: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171450" indent="-171450">
              <a:buFont typeface="Arial" panose="020B0604020202020204" pitchFamily="34" charset="0"/>
              <a:buChar char="•"/>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dirty="0">
                <a:latin typeface="Arial" panose="020B0604020202020204" pitchFamily="34" charset="0"/>
                <a:cs typeface="Arial" panose="020B0604020202020204" pitchFamily="34" charset="0"/>
              </a:rPr>
              <a:t>[Let participants know we will now look at a few scenarios that you are likely to encounter during follow-up consultations. For each scenario we will discuss how you might respond to the situation.]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4177406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b="1" dirty="0"/>
              <a:t>Activity: </a:t>
            </a:r>
            <a:r>
              <a:rPr lang="en-US" dirty="0"/>
              <a:t>Follow-up scenario 1 </a:t>
            </a:r>
          </a:p>
          <a:p>
            <a:r>
              <a:rPr lang="en-US" b="1" dirty="0"/>
              <a:t>Method: </a:t>
            </a:r>
            <a:r>
              <a:rPr lang="en-US" dirty="0"/>
              <a:t>Whole group, using scenarios on slides </a:t>
            </a:r>
          </a:p>
          <a:p>
            <a:r>
              <a:rPr lang="en-US" b="1" dirty="0"/>
              <a:t>Time: </a:t>
            </a:r>
            <a:r>
              <a:rPr lang="en-US" b="0" noProof="0" dirty="0"/>
              <a:t>3-5</a:t>
            </a:r>
            <a:r>
              <a:rPr lang="en-US" dirty="0"/>
              <a:t> minutes per scenario</a:t>
            </a:r>
          </a:p>
          <a:p>
            <a:endParaRPr lang="en-US" b="1" dirty="0"/>
          </a:p>
          <a:p>
            <a:r>
              <a:rPr lang="en-US" b="1" dirty="0"/>
              <a:t>Instructions: </a:t>
            </a:r>
          </a:p>
          <a:p>
            <a:r>
              <a:rPr lang="en-US" b="0" dirty="0"/>
              <a:t>Let participants know we will now look at a few scenarios that you are likely to encounter during follow-up consultations. For each scenario we will discuss how you might respond to the situation.</a:t>
            </a:r>
          </a:p>
          <a:p>
            <a:endParaRPr lang="en-US" b="0" dirty="0"/>
          </a:p>
          <a:p>
            <a:r>
              <a:rPr lang="en-US" b="0" dirty="0"/>
              <a:t>Scenario 1: our patient, Gemma, is seen at follow-up and she lets us know that she is having a really difficult time coping with urges to smoke. </a:t>
            </a:r>
          </a:p>
          <a:p>
            <a:endParaRPr lang="en-US" b="0" dirty="0"/>
          </a:p>
          <a:p>
            <a:r>
              <a:rPr lang="en-US" b="1" dirty="0"/>
              <a:t>Discussion questions:</a:t>
            </a:r>
          </a:p>
          <a:p>
            <a:pPr marL="171450" indent="-171450">
              <a:buFont typeface="Arial" panose="020B0604020202020204" pitchFamily="34" charset="0"/>
              <a:buChar char="•"/>
            </a:pPr>
            <a:r>
              <a:rPr lang="en-US" b="1" dirty="0"/>
              <a:t>What pieces of information might be useful to learn about?</a:t>
            </a:r>
          </a:p>
          <a:p>
            <a:pPr marL="628650" lvl="1" indent="-171450">
              <a:buFont typeface="Arial" panose="020B0604020202020204" pitchFamily="34" charset="0"/>
              <a:buChar char="•"/>
            </a:pPr>
            <a:r>
              <a:rPr lang="en-US" b="0" dirty="0"/>
              <a:t>Assess severity and frequency of cravings?</a:t>
            </a:r>
          </a:p>
          <a:p>
            <a:pPr marL="628650" lvl="1" indent="-171450">
              <a:buFont typeface="Arial" panose="020B0604020202020204" pitchFamily="34" charset="0"/>
              <a:buChar char="•"/>
            </a:pPr>
            <a:r>
              <a:rPr lang="en-US" b="0" dirty="0"/>
              <a:t>When are the cravings/urges to smoke occurring? Where is she?</a:t>
            </a:r>
          </a:p>
          <a:p>
            <a:pPr marL="628650" lvl="1" indent="-171450">
              <a:buFont typeface="Arial" panose="020B0604020202020204" pitchFamily="34" charset="0"/>
              <a:buChar char="•"/>
            </a:pPr>
            <a:r>
              <a:rPr lang="en-US" b="0" dirty="0"/>
              <a:t>Is she exposed to smoking triggers that account in part for the urges?</a:t>
            </a:r>
          </a:p>
          <a:p>
            <a:pPr marL="628650" lvl="1" indent="-171450">
              <a:buFont typeface="Arial" panose="020B0604020202020204" pitchFamily="34" charset="0"/>
              <a:buChar char="•"/>
            </a:pPr>
            <a:r>
              <a:rPr lang="en-US" b="0" dirty="0"/>
              <a:t>Is Gemma using her medication?</a:t>
            </a:r>
          </a:p>
          <a:p>
            <a:pPr marL="628650" lvl="1" indent="-171450">
              <a:buFont typeface="Arial" panose="020B0604020202020204" pitchFamily="34" charset="0"/>
              <a:buChar char="•"/>
            </a:pPr>
            <a:r>
              <a:rPr lang="en-US" b="0" dirty="0"/>
              <a:t>What does strategies is she using to cope when she experiences these strong urges to smoke?</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1" dirty="0"/>
              <a:t>How would we respond?</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Review strategies for addressing urges to smoke (Delay, Distract, Avoid, Deep Breaths), use medication</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If urges to smoke are linked to triggers, discuss plan for reducing or avoiding these triggers (e.g. other people who smoke, boredom)</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Review use of medication to assist, reinforcing need to use faster acting products regular (ion the hour every hour, and increase as needed to assist with urges to smoke)</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Discuss Gemma’s plan going forward</a:t>
            </a:r>
          </a:p>
          <a:p>
            <a:pPr marL="171450" indent="-171450">
              <a:buFont typeface="Arial" panose="020B0604020202020204" pitchFamily="34" charset="0"/>
              <a:buChar char="•"/>
            </a:pPr>
            <a:r>
              <a:rPr lang="en-US" b="1" dirty="0"/>
              <a:t>How does Gemma’s psychiatric presentation factor into our approach?</a:t>
            </a:r>
          </a:p>
          <a:p>
            <a:pPr marL="628650" lvl="1" indent="-171450">
              <a:buFont typeface="Arial" panose="020B0604020202020204" pitchFamily="34" charset="0"/>
              <a:buChar char="•"/>
            </a:pPr>
            <a:r>
              <a:rPr lang="en-US" b="0" dirty="0"/>
              <a:t>Gemma has issues with short term memory, and ensuring there are ways to assist her with remembering her plan may be valuable. </a:t>
            </a:r>
          </a:p>
          <a:p>
            <a:pPr marL="628650" lvl="1" indent="-171450">
              <a:buFont typeface="Wingdings" pitchFamily="2" charset="2"/>
              <a:buChar char="§"/>
            </a:pPr>
            <a:endParaRPr lang="en-US" b="0" dirty="0"/>
          </a:p>
          <a:p>
            <a:pPr marL="0" indent="0">
              <a:lnSpc>
                <a:spcPts val="2400"/>
              </a:lnSpc>
              <a:buNone/>
            </a:pPr>
            <a:r>
              <a:rPr lang="en-CA" b="1" dirty="0">
                <a:solidFill>
                  <a:schemeClr val="accent1"/>
                </a:solidFill>
              </a:rPr>
              <a:t>Indications for increasing nicotine dose or adjusting treatment are: </a:t>
            </a:r>
          </a:p>
          <a:p>
            <a:pPr marL="228600" lvl="0" indent="-228600">
              <a:lnSpc>
                <a:spcPts val="2400"/>
              </a:lnSpc>
              <a:spcAft>
                <a:spcPts val="0"/>
              </a:spcAft>
              <a:buFont typeface="+mj-lt"/>
              <a:buAutoNum type="arabicPeriod"/>
            </a:pPr>
            <a:r>
              <a:rPr lang="en-CA" sz="1200" dirty="0"/>
              <a:t>Patient is experiencing significant withdrawal symptoms and/or urges to smoke </a:t>
            </a:r>
            <a:r>
              <a:rPr lang="en-CA" sz="1200" dirty="0">
                <a:solidFill>
                  <a:schemeClr val="accent1"/>
                </a:solidFill>
              </a:rPr>
              <a:t>(be mindful of overlap between common mental health symptoms and withdrawal)</a:t>
            </a:r>
          </a:p>
          <a:p>
            <a:pPr marL="228600" lvl="0" indent="-228600">
              <a:lnSpc>
                <a:spcPts val="2400"/>
              </a:lnSpc>
              <a:spcAft>
                <a:spcPts val="0"/>
              </a:spcAft>
              <a:buFont typeface="+mj-lt"/>
              <a:buAutoNum type="arabicPeriod"/>
            </a:pPr>
            <a:r>
              <a:rPr lang="en-CA" sz="1200" dirty="0"/>
              <a:t>Currently smoking, including those who have reduced but not achieved complete cessation or are at risk of relapse</a:t>
            </a:r>
          </a:p>
          <a:p>
            <a:pPr marL="0" lvl="0" indent="0">
              <a:lnSpc>
                <a:spcPts val="2400"/>
              </a:lnSpc>
              <a:spcAft>
                <a:spcPts val="0"/>
              </a:spcAft>
              <a:buFont typeface="+mj-lt"/>
              <a:buNone/>
            </a:pPr>
            <a:endParaRPr lang="en-CA" sz="1200" b="1" dirty="0">
              <a:solidFill>
                <a:schemeClr val="accent1"/>
              </a:solidFill>
            </a:endParaRPr>
          </a:p>
          <a:p>
            <a:pPr marL="0" indent="0">
              <a:lnSpc>
                <a:spcPts val="2400"/>
              </a:lnSpc>
              <a:buNone/>
            </a:pPr>
            <a:r>
              <a:rPr lang="en-CA" b="1" dirty="0">
                <a:solidFill>
                  <a:schemeClr val="accent1"/>
                </a:solidFill>
              </a:rPr>
              <a:t>Action: </a:t>
            </a:r>
          </a:p>
          <a:p>
            <a:pPr marL="171450" lvl="0" indent="-171450">
              <a:lnSpc>
                <a:spcPts val="2400"/>
              </a:lnSpc>
              <a:buFont typeface="Arial" panose="020B0604020202020204" pitchFamily="34" charset="0"/>
              <a:buChar char="•"/>
            </a:pPr>
            <a:r>
              <a:rPr lang="en-US" sz="1200" b="0" dirty="0">
                <a:solidFill>
                  <a:schemeClr val="accent1"/>
                </a:solidFill>
              </a:rPr>
              <a:t>Increase dose of NRT: </a:t>
            </a:r>
            <a:r>
              <a:rPr lang="en-US" sz="1200" b="0" dirty="0"/>
              <a:t>Use HSI to individualise dose – increase in 7mg increments after 24 hours without relief</a:t>
            </a:r>
          </a:p>
          <a:p>
            <a:pPr marL="171450" lvl="0" indent="-171450">
              <a:lnSpc>
                <a:spcPts val="2400"/>
              </a:lnSpc>
              <a:buFont typeface="Arial" panose="020B0604020202020204" pitchFamily="34" charset="0"/>
              <a:buChar char="•"/>
            </a:pPr>
            <a:r>
              <a:rPr lang="en-US" sz="1200" b="0" dirty="0">
                <a:solidFill>
                  <a:schemeClr val="accent1"/>
                </a:solidFill>
              </a:rPr>
              <a:t>Consider addition of nicotine vape to NRT patch</a:t>
            </a:r>
          </a:p>
          <a:p>
            <a:pPr marL="171450" indent="-171450">
              <a:lnSpc>
                <a:spcPts val="2400"/>
              </a:lnSpc>
              <a:buFont typeface="Arial" panose="020B0604020202020204" pitchFamily="34" charset="0"/>
              <a:buChar char="•"/>
            </a:pPr>
            <a:r>
              <a:rPr lang="en-US" sz="1200" b="0" dirty="0">
                <a:solidFill>
                  <a:schemeClr val="accent1"/>
                </a:solidFill>
              </a:rPr>
              <a:t>Consider addition of nicotine analogue medication</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32393189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a:t>Activity: </a:t>
            </a:r>
            <a:r>
              <a:rPr lang="en-US" dirty="0"/>
              <a:t>Follow-up scenario 2 </a:t>
            </a:r>
          </a:p>
          <a:p>
            <a:r>
              <a:rPr lang="en-US" b="1" dirty="0"/>
              <a:t>Method: </a:t>
            </a:r>
            <a:r>
              <a:rPr lang="en-US" dirty="0"/>
              <a:t>Whole group, using scenarios on slides </a:t>
            </a:r>
          </a:p>
          <a:p>
            <a:r>
              <a:rPr lang="en-US" b="1" dirty="0"/>
              <a:t>Time: </a:t>
            </a:r>
            <a:r>
              <a:rPr lang="en-US" b="0" noProof="0" dirty="0"/>
              <a:t>3-5</a:t>
            </a:r>
            <a:r>
              <a:rPr lang="en-US" dirty="0"/>
              <a:t> minutes per scenario</a:t>
            </a:r>
          </a:p>
          <a:p>
            <a:endParaRPr lang="en-US" dirty="0"/>
          </a:p>
          <a:p>
            <a:r>
              <a:rPr lang="en-US" b="1" dirty="0"/>
              <a:t>Discussion questions:</a:t>
            </a:r>
          </a:p>
          <a:p>
            <a:pPr marL="171450" indent="-171450">
              <a:buFont typeface="Arial" panose="020B0604020202020204" pitchFamily="34" charset="0"/>
              <a:buChar char="•"/>
            </a:pPr>
            <a:r>
              <a:rPr lang="en-US" b="1" dirty="0"/>
              <a:t>What pieces of information might be useful to learn about?</a:t>
            </a:r>
          </a:p>
          <a:p>
            <a:pPr marL="628650" lvl="1" indent="-171450">
              <a:buFont typeface="Arial" panose="020B0604020202020204" pitchFamily="34" charset="0"/>
              <a:buChar char="•"/>
            </a:pPr>
            <a:r>
              <a:rPr lang="en-US" b="0" dirty="0"/>
              <a:t>How re things going with their recovery, how is Kerri feeling?</a:t>
            </a:r>
          </a:p>
          <a:p>
            <a:pPr marL="628650" lvl="1" indent="-171450">
              <a:buFont typeface="Arial" panose="020B0604020202020204" pitchFamily="34" charset="0"/>
              <a:buChar char="•"/>
            </a:pPr>
            <a:r>
              <a:rPr lang="en-US" b="0" dirty="0"/>
              <a:t>How much is she smoking?</a:t>
            </a:r>
          </a:p>
          <a:p>
            <a:pPr marL="628650" lvl="1" indent="-171450">
              <a:buFont typeface="Arial" panose="020B0604020202020204" pitchFamily="34" charset="0"/>
              <a:buChar char="•"/>
            </a:pPr>
            <a:r>
              <a:rPr lang="en-US" b="0" dirty="0"/>
              <a:t>When is she smoking? Is there something that may be acting as a trigger? </a:t>
            </a:r>
          </a:p>
          <a:p>
            <a:pPr marL="628650" lvl="1" indent="-171450">
              <a:buFont typeface="Arial" panose="020B0604020202020204" pitchFamily="34" charset="0"/>
              <a:buChar char="•"/>
            </a:pPr>
            <a:r>
              <a:rPr lang="en-US" b="0" dirty="0"/>
              <a:t>Where is she getting the cigarettes?</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1" dirty="0"/>
              <a:t>How would we respond?</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Spend some time building rapport and finding out what is going on</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Conduct CO Test and use reading to motivate patient to set a goal to reduce </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How does she feel about her smoking? </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Find out what patient wants to do about their smoking?</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Discuss modifying daily routines to address filling time with smoking, </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a:t>Discus a plan to reduce or stop completely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39907184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CA" sz="1200" b="1" dirty="0">
                <a:effectLst/>
                <a:latin typeface="Arial" panose="020B0604020202020204" pitchFamily="34" charset="0"/>
                <a:ea typeface="Calibri" panose="020F0502020204030204" pitchFamily="34" charset="0"/>
                <a:cs typeface="Arial" panose="020B0604020202020204" pitchFamily="34" charset="0"/>
              </a:rPr>
              <a:t>Handout 5: Activities and interest ideas</a:t>
            </a:r>
          </a:p>
          <a:p>
            <a:endParaRPr lang="en-CA" sz="1200" b="1" dirty="0">
              <a:effectLst/>
              <a:latin typeface="Arial" panose="020B0604020202020204" pitchFamily="34" charset="0"/>
              <a:ea typeface="Calibri" panose="020F0502020204030204" pitchFamily="34" charset="0"/>
              <a:cs typeface="Arial" panose="020B0604020202020204" pitchFamily="34" charset="0"/>
            </a:endParaRPr>
          </a:p>
          <a:p>
            <a:r>
              <a:rPr lang="en-CA" sz="1200" b="1" dirty="0">
                <a:effectLst/>
                <a:latin typeface="Arial" panose="020B0604020202020204" pitchFamily="34" charset="0"/>
                <a:ea typeface="Calibri" panose="020F0502020204030204" pitchFamily="34" charset="0"/>
                <a:cs typeface="Arial" panose="020B0604020202020204" pitchFamily="34" charset="0"/>
              </a:rPr>
              <a:t>Admission to an inpatient MH hospital can be challenging with limited options for alternatives.  </a:t>
            </a:r>
          </a:p>
          <a:p>
            <a:endParaRPr lang="en-CA" sz="1200" b="1"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We can develop skills to plan their own time in a meaningful, individual way. These skills will be of use during their admission but also following discharge.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We can assist patients with cultivating a variety of interests and activities. Rather than just staying busy it can be helpful to specifically seek out activities that the individual finds meaningful or rewarding. Ideally this would include spending time with other people who do not smokes and making meaningful connections.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Given that many patients with SMI have limited disposable income, it can be important that when planning activities for addressing boredom or stress that these be low cost. It may not be realistic for example for some patients to sign up for art or yoga lessons or obtain a gym membership to start up a new exercise routine. Having low-cost activities such as a trip to the library, listening to music, completing a puzzle or taking a daily walk can be useful for addressing boredom and can also offer structure for patients.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In your Day 2 handouts you will find the “activity and interest ideas” planning tool. This tool can be used to help discuss with patients activities they may enjoy. Patients can independently review at other activities and check off those that would interest them, or this can be facilitated through a conversation:</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buSzPts val="1400"/>
              <a:buFont typeface="Symbol" panose="05050102010706020507" pitchFamily="18" charset="2"/>
              <a:buChar char=""/>
            </a:pPr>
            <a:r>
              <a:rPr lang="en-CA" sz="1200" dirty="0">
                <a:effectLst/>
                <a:latin typeface="Arial" panose="020B0604020202020204" pitchFamily="34" charset="0"/>
                <a:ea typeface="Calibri" panose="020F0502020204030204" pitchFamily="34" charset="0"/>
                <a:cs typeface="Arial" panose="020B0604020202020204" pitchFamily="34" charset="0"/>
              </a:rPr>
              <a:t>“Here is a list of activities that you might find of interest, check those that appeal to you.”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CA" sz="1200" dirty="0">
                <a:effectLst/>
                <a:latin typeface="Arial" panose="020B0604020202020204" pitchFamily="34" charset="0"/>
                <a:ea typeface="Calibri" panose="020F0502020204030204" pitchFamily="34" charset="0"/>
                <a:cs typeface="Arial" panose="020B0604020202020204" pitchFamily="34" charset="0"/>
              </a:rPr>
              <a:t>We know that some MH trusts have organised regular walking or exercise groups that provide alternative activities for people with SMI who smoke, and this may be something your trusts wish to consider.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3395063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Activity: </a:t>
            </a:r>
            <a:r>
              <a:rPr lang="en-US" dirty="0"/>
              <a:t>Follow-up scenario 3 </a:t>
            </a:r>
          </a:p>
          <a:p>
            <a:r>
              <a:rPr lang="en-US" b="1" dirty="0"/>
              <a:t>Method: </a:t>
            </a:r>
            <a:r>
              <a:rPr lang="en-US" dirty="0"/>
              <a:t>Whole group, using scenarios on slides </a:t>
            </a:r>
          </a:p>
          <a:p>
            <a:r>
              <a:rPr lang="en-US" b="1" dirty="0"/>
              <a:t>Time: </a:t>
            </a:r>
            <a:r>
              <a:rPr lang="en-US" b="0" noProof="0" dirty="0"/>
              <a:t>3-5</a:t>
            </a:r>
            <a:r>
              <a:rPr lang="en-US" dirty="0"/>
              <a:t> minutes per scenario</a:t>
            </a:r>
          </a:p>
          <a:p>
            <a:endParaRPr lang="en-US" dirty="0"/>
          </a:p>
          <a:p>
            <a:r>
              <a:rPr lang="en-US" b="1" dirty="0"/>
              <a:t>Discussion questions:</a:t>
            </a:r>
          </a:p>
          <a:p>
            <a:pPr marL="171450" indent="-171450">
              <a:buFont typeface="Arial" panose="020B0604020202020204" pitchFamily="34" charset="0"/>
              <a:buChar char="•"/>
            </a:pPr>
            <a:r>
              <a:rPr lang="en-US" b="0" dirty="0"/>
              <a:t>What did you think about the interaction?</a:t>
            </a:r>
          </a:p>
          <a:p>
            <a:pPr marL="171450" indent="-171450">
              <a:buFont typeface="Arial" panose="020B0604020202020204" pitchFamily="34" charset="0"/>
              <a:buChar char="•"/>
            </a:pPr>
            <a:r>
              <a:rPr lang="en-US" b="0" dirty="0"/>
              <a:t>Did anything standout</a:t>
            </a:r>
          </a:p>
          <a:p>
            <a:pPr marL="171450" indent="-171450">
              <a:buFont typeface="Wingdings" pitchFamily="2" charset="2"/>
              <a:buChar char="§"/>
            </a:pPr>
            <a:endParaRPr lang="en-US" b="0" dirty="0"/>
          </a:p>
          <a:p>
            <a:pPr marL="0" indent="0">
              <a:buFont typeface="Wingdings" pitchFamily="2" charset="2"/>
              <a:buNone/>
            </a:pPr>
            <a:r>
              <a:rPr lang="en-US" b="1" dirty="0"/>
              <a:t>Trainer debrief:</a:t>
            </a:r>
          </a:p>
          <a:p>
            <a:pPr marL="171450" indent="-171450">
              <a:buFont typeface="Arial" panose="020B0604020202020204" pitchFamily="34" charset="0"/>
              <a:buChar char="•"/>
            </a:pPr>
            <a:r>
              <a:rPr lang="en-US" b="0" dirty="0"/>
              <a:t>Emphasise the importance of positive reinforcement, while getting patient on track</a:t>
            </a:r>
          </a:p>
          <a:p>
            <a:pPr marL="171450" indent="-171450">
              <a:buFont typeface="Arial" panose="020B0604020202020204" pitchFamily="34" charset="0"/>
              <a:buChar char="•"/>
            </a:pPr>
            <a:r>
              <a:rPr lang="en-US" b="0" dirty="0"/>
              <a:t>Acknowledging the stressful period (argument with neighbouring patient)</a:t>
            </a:r>
          </a:p>
          <a:p>
            <a:pPr marL="171450" indent="-171450">
              <a:buFont typeface="Arial" panose="020B0604020202020204" pitchFamily="34" charset="0"/>
              <a:buChar char="•"/>
            </a:pPr>
            <a:r>
              <a:rPr lang="en-US" b="0" dirty="0"/>
              <a:t>Reinforce her progress so far and the achievement </a:t>
            </a:r>
          </a:p>
          <a:p>
            <a:pPr marL="171450" indent="-171450">
              <a:buFont typeface="Arial" panose="020B0604020202020204" pitchFamily="34" charset="0"/>
              <a:buChar char="•"/>
            </a:pPr>
            <a:r>
              <a:rPr lang="en-US" b="0" dirty="0"/>
              <a:t>Communicate your support </a:t>
            </a:r>
          </a:p>
          <a:p>
            <a:pPr marL="171450" indent="-171450">
              <a:buFont typeface="Arial" panose="020B0604020202020204" pitchFamily="34" charset="0"/>
              <a:buChar char="•"/>
            </a:pPr>
            <a:r>
              <a:rPr lang="en-US" b="0" dirty="0"/>
              <a:t>Bring patient back on track, discuss a plan for today’s session</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19238762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1" dirty="0"/>
              <a:t>[Optional] Activity: </a:t>
            </a:r>
            <a:r>
              <a:rPr lang="en-US" dirty="0"/>
              <a:t>Follow-up scenario 4 </a:t>
            </a:r>
          </a:p>
          <a:p>
            <a:r>
              <a:rPr lang="en-US" b="1" dirty="0"/>
              <a:t>Method: </a:t>
            </a:r>
            <a:r>
              <a:rPr lang="en-US" dirty="0"/>
              <a:t>Whole group, using scenarios on slides </a:t>
            </a:r>
          </a:p>
          <a:p>
            <a:r>
              <a:rPr lang="en-US" b="1" dirty="0"/>
              <a:t>Time: </a:t>
            </a:r>
            <a:r>
              <a:rPr lang="en-US" b="0" noProof="0" dirty="0"/>
              <a:t>3-5</a:t>
            </a:r>
            <a:r>
              <a:rPr lang="en-US" dirty="0"/>
              <a:t> minutes per scenario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1" dirty="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Discussion questions:</a:t>
            </a:r>
          </a:p>
          <a:p>
            <a:pPr marL="171450" indent="-171450">
              <a:buFont typeface="Arial" panose="020B0604020202020204" pitchFamily="34" charset="0"/>
              <a:buChar char="•"/>
            </a:pPr>
            <a:r>
              <a:rPr lang="en-US" sz="1200" b="0" dirty="0">
                <a:latin typeface="Arial" panose="020B0604020202020204" pitchFamily="34" charset="0"/>
                <a:cs typeface="Arial" panose="020B0604020202020204" pitchFamily="34" charset="0"/>
              </a:rPr>
              <a:t>What pieces of information might be useful to learn about?</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effectLst/>
                <a:latin typeface="Arial" panose="020B0604020202020204" pitchFamily="34" charset="0"/>
                <a:cs typeface="Arial" panose="020B0604020202020204" pitchFamily="34" charset="0"/>
              </a:rPr>
              <a:t>Find out where, when, why (cues and triggers)</a:t>
            </a:r>
            <a:endParaRPr lang="en-US" sz="1200" b="0" dirty="0">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sz="1200" b="0" dirty="0">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dirty="0">
                <a:latin typeface="Arial" panose="020B0604020202020204" pitchFamily="34" charset="0"/>
                <a:cs typeface="Arial" panose="020B0604020202020204" pitchFamily="34" charset="0"/>
              </a:rPr>
              <a:t>How would we respond?</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dirty="0">
                <a:latin typeface="Arial" panose="020B0604020202020204" pitchFamily="34" charset="0"/>
                <a:cs typeface="Arial" panose="020B0604020202020204" pitchFamily="34" charset="0"/>
              </a:rPr>
              <a:t>Use the opportunity to congratulate on achievement, Michael had been smoking about 50 cigarettes per day</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dirty="0">
                <a:latin typeface="Arial" panose="020B0604020202020204" pitchFamily="34" charset="0"/>
                <a:cs typeface="Arial" panose="020B0604020202020204" pitchFamily="34" charset="0"/>
              </a:rPr>
              <a:t>How have things been going otherwise with his recovery and inpatient stay</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effectLst/>
                <a:latin typeface="Arial" panose="020B0604020202020204" pitchFamily="34" charset="0"/>
                <a:cs typeface="Arial" panose="020B0604020202020204" pitchFamily="34" charset="0"/>
              </a:rPr>
              <a:t>Discuss and find out what Michael’s goal is for his smoking</a:t>
            </a: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dirty="0">
                <a:effectLst/>
                <a:latin typeface="Arial" panose="020B0604020202020204" pitchFamily="34" charset="0"/>
                <a:cs typeface="Arial" panose="020B0604020202020204" pitchFamily="34" charset="0"/>
              </a:rPr>
              <a:t>Provide space/time as appropriate, and explore what additional support could be provided</a:t>
            </a:r>
            <a:endParaRPr lang="el-GR" sz="1200" dirty="0">
              <a:effectLst/>
              <a:latin typeface="Arial" panose="020B0604020202020204" pitchFamily="34" charset="0"/>
              <a:cs typeface="Arial" panose="020B0604020202020204" pitchFamily="34" charset="0"/>
            </a:endParaRP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dirty="0">
                <a:effectLst/>
                <a:latin typeface="Arial" panose="020B0604020202020204" pitchFamily="34" charset="0"/>
                <a:cs typeface="Arial" panose="020B0604020202020204" pitchFamily="34" charset="0"/>
              </a:rPr>
              <a:t>Increase medication as appropriate, </a:t>
            </a:r>
            <a:r>
              <a:rPr lang="en-GB" sz="1200" dirty="0">
                <a:effectLst/>
                <a:latin typeface="Arial" panose="020B0604020202020204" pitchFamily="34" charset="0"/>
                <a:cs typeface="Arial" panose="020B0604020202020204" pitchFamily="34" charset="0"/>
              </a:rPr>
              <a:t>Addition of nicotine containing product (</a:t>
            </a:r>
            <a:r>
              <a:rPr lang="en-CA" sz="1200" dirty="0">
                <a:solidFill>
                  <a:srgbClr val="3F3F3F"/>
                </a:solidFill>
                <a:effectLst/>
                <a:latin typeface="Arial" panose="020B0604020202020204" pitchFamily="34" charset="0"/>
                <a:cs typeface="Arial" panose="020B0604020202020204" pitchFamily="34" charset="0"/>
              </a:rPr>
              <a:t>cytisine or varenicline when its available) would be discussed as an option when the TDA establishes </a:t>
            </a:r>
            <a:endParaRPr lang="el-GR" sz="1200" dirty="0">
              <a:effectLst/>
              <a:latin typeface="Arial" panose="020B0604020202020204" pitchFamily="34" charset="0"/>
              <a:cs typeface="Arial" panose="020B0604020202020204" pitchFamily="34" charset="0"/>
            </a:endParaRPr>
          </a:p>
          <a:p>
            <a:pPr marL="628650" marR="0" lvl="1"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effectLst/>
                <a:latin typeface="Arial" panose="020B0604020202020204" pitchFamily="34" charset="0"/>
                <a:cs typeface="Arial" panose="020B0604020202020204" pitchFamily="34" charset="0"/>
              </a:rPr>
              <a:t>For the last 5 cigarettes, we will want to have a plan for each cigarette, perhaps addressing one at a time as a series of goals.</a:t>
            </a:r>
          </a:p>
          <a:p>
            <a:endParaRPr lang="en-GB" sz="180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22769909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Breach of policy trainer demonstration </a:t>
            </a:r>
            <a:r>
              <a:rPr lang="en-US" sz="1200" dirty="0"/>
              <a:t>(see Trainer’s guide Day 2, Appendix 1)</a:t>
            </a:r>
          </a:p>
          <a:p>
            <a:endParaRPr lang="en-US" sz="1200" dirty="0"/>
          </a:p>
          <a:p>
            <a:r>
              <a:rPr lang="en-US" sz="1200" b="1" dirty="0"/>
              <a:t>Method: </a:t>
            </a:r>
            <a:r>
              <a:rPr lang="en-US" sz="1200" dirty="0"/>
              <a:t>Whole group, two trainers demonstrate conversation with Gemma who has brought cigarettes back to ward</a:t>
            </a:r>
          </a:p>
          <a:p>
            <a:r>
              <a:rPr lang="en-US" sz="1200" b="1" dirty="0"/>
              <a:t>Time: </a:t>
            </a:r>
            <a:r>
              <a:rPr lang="en-US" sz="1200" b="0" dirty="0"/>
              <a:t>5</a:t>
            </a:r>
            <a:r>
              <a:rPr lang="en-US" sz="1200" dirty="0"/>
              <a:t> minutes</a:t>
            </a:r>
          </a:p>
          <a:p>
            <a:r>
              <a:rPr lang="en-US" sz="1200" b="1" dirty="0"/>
              <a:t>Instructions: </a:t>
            </a:r>
            <a:r>
              <a:rPr lang="en-US" sz="1200" dirty="0"/>
              <a:t>Trainers to role play scenario using scripted scenario in trainer’s guide (Day 2, Appendix 1)</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19872952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Arial" panose="020B0604020202020204" pitchFamily="34" charset="0"/>
                <a:cs typeface="Arial" panose="020B0604020202020204" pitchFamily="34" charset="0"/>
              </a:rPr>
              <a:t>According to the MHA Code of Practice (2015) detained patients may have leave for specific occasions or for specific or indefinite periods of time. Leave is subject to conditions which the team consider necessary in the interests of patient safety or for the protection of others</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We know that when people who smoke are granted leave after a period in a smokefree hospital, this is a high-risk time for relapse back to smoking. It is vital that we strengthen the support at this time, and discuss and agree how to manage this risk with the patient. By getting their full involvement in developing a smoke free leave plan, we can increase the chance of success. Here we look at the stages of developing such a plan. It is sometimes the case that patients need help to think of alternative activities to do instead of smoking, we can say “another patient in a similar situation to do started to use his leave to go to the outdoor gym, or to go to the computer café or to walk in the park, or do some food shopping etc. </a:t>
            </a: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dirty="0"/>
          </a:p>
        </p:txBody>
      </p:sp>
    </p:spTree>
    <p:extLst>
      <p:ext uri="{BB962C8B-B14F-4D97-AF65-F5344CB8AC3E}">
        <p14:creationId xmlns:p14="http://schemas.microsoft.com/office/powerpoint/2010/main" val="30313639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GB" sz="1200" b="1" dirty="0">
                <a:latin typeface="Arial" panose="020B0604020202020204" pitchFamily="34" charset="0"/>
                <a:cs typeface="Arial" panose="020B0604020202020204" pitchFamily="34" charset="0"/>
              </a:rPr>
              <a:t>Full instructions: Trainer guide Day 2, page 12: Activity 5: Follow-up contact skills practice </a:t>
            </a:r>
            <a:r>
              <a:rPr lang="en-CA" sz="1200" b="1" dirty="0">
                <a:latin typeface="Arial" panose="020B0604020202020204" pitchFamily="34" charset="0"/>
                <a:cs typeface="Arial" panose="020B0604020202020204" pitchFamily="34" charset="0"/>
              </a:rPr>
              <a:t> </a:t>
            </a:r>
            <a:endParaRPr lang="en-CA" sz="1200" dirty="0">
              <a:latin typeface="Arial" panose="020B0604020202020204" pitchFamily="34" charset="0"/>
              <a:cs typeface="Arial" panose="020B0604020202020204" pitchFamily="34" charset="0"/>
            </a:endParaRPr>
          </a:p>
          <a:p>
            <a:endParaRPr lang="en-GB" sz="1200" b="1" dirty="0">
              <a:latin typeface="Arial" panose="020B0604020202020204" pitchFamily="34" charset="0"/>
              <a:cs typeface="Arial" panose="020B0604020202020204" pitchFamily="34" charset="0"/>
            </a:endParaRPr>
          </a:p>
          <a:p>
            <a:r>
              <a:rPr lang="en-GB" sz="1200" b="1" dirty="0">
                <a:latin typeface="Arial" panose="020B0604020202020204" pitchFamily="34" charset="0"/>
                <a:cs typeface="Arial" panose="020B0604020202020204" pitchFamily="34" charset="0"/>
              </a:rPr>
              <a:t>Activity summary:</a:t>
            </a:r>
            <a:endParaRPr lang="en-US" sz="1200" dirty="0">
              <a:latin typeface="Arial" panose="020B0604020202020204" pitchFamily="34" charset="0"/>
              <a:cs typeface="Arial" panose="020B0604020202020204" pitchFamily="34" charset="0"/>
            </a:endParaRPr>
          </a:p>
          <a:p>
            <a:pPr marL="171450" indent="-171450">
              <a:buFont typeface="Arial"/>
              <a:buChar char="•"/>
            </a:pPr>
            <a:r>
              <a:rPr lang="en-GB" sz="1200" b="1" dirty="0">
                <a:latin typeface="Arial" panose="020B0604020202020204" pitchFamily="34" charset="0"/>
                <a:cs typeface="Arial" panose="020B0604020202020204" pitchFamily="34" charset="0"/>
              </a:rPr>
              <a:t>Method: </a:t>
            </a:r>
            <a:r>
              <a:rPr lang="en-GB" sz="1200" b="0" dirty="0">
                <a:latin typeface="Arial" panose="020B0604020202020204" pitchFamily="34" charset="0"/>
                <a:cs typeface="Arial" panose="020B0604020202020204" pitchFamily="34" charset="0"/>
              </a:rPr>
              <a:t>Breakout </a:t>
            </a:r>
            <a:r>
              <a:rPr lang="en-GB" sz="1200" dirty="0">
                <a:latin typeface="Arial" panose="020B0604020202020204" pitchFamily="34" charset="0"/>
                <a:cs typeface="Arial" panose="020B0604020202020204" pitchFamily="34" charset="0"/>
              </a:rPr>
              <a:t>rooms</a:t>
            </a:r>
            <a:endParaRPr lang="en-US" sz="1200" dirty="0">
              <a:latin typeface="Arial" panose="020B0604020202020204" pitchFamily="34" charset="0"/>
              <a:cs typeface="Arial" panose="020B0604020202020204" pitchFamily="34" charset="0"/>
            </a:endParaRPr>
          </a:p>
          <a:p>
            <a:pPr marL="171450" indent="-171450">
              <a:buFont typeface="Arial"/>
              <a:buChar char="•"/>
            </a:pPr>
            <a:r>
              <a:rPr lang="en-GB" sz="1200" b="1" dirty="0">
                <a:latin typeface="Arial" panose="020B0604020202020204" pitchFamily="34" charset="0"/>
                <a:cs typeface="Arial" panose="020B0604020202020204" pitchFamily="34" charset="0"/>
              </a:rPr>
              <a:t>Number per group</a:t>
            </a:r>
            <a:r>
              <a:rPr lang="en-GB" sz="1200" dirty="0">
                <a:latin typeface="Arial" panose="020B0604020202020204" pitchFamily="34" charset="0"/>
                <a:cs typeface="Arial" panose="020B0604020202020204" pitchFamily="34" charset="0"/>
              </a:rPr>
              <a:t>: pairs</a:t>
            </a:r>
            <a:endParaRPr lang="en-US" sz="1200" dirty="0">
              <a:latin typeface="Arial" panose="020B0604020202020204" pitchFamily="34" charset="0"/>
              <a:cs typeface="Arial" panose="020B0604020202020204" pitchFamily="34" charset="0"/>
            </a:endParaRPr>
          </a:p>
          <a:p>
            <a:pPr marL="171450" indent="-171450">
              <a:buFont typeface="Arial"/>
              <a:buChar char="•"/>
            </a:pPr>
            <a:r>
              <a:rPr lang="en-GB" sz="1200" b="1" dirty="0">
                <a:latin typeface="Arial" panose="020B0604020202020204" pitchFamily="34" charset="0"/>
                <a:cs typeface="Arial" panose="020B0604020202020204" pitchFamily="34" charset="0"/>
              </a:rPr>
              <a:t>Duration: </a:t>
            </a:r>
            <a:r>
              <a:rPr lang="en-GB" sz="1200" b="0" dirty="0">
                <a:latin typeface="Arial" panose="020B0604020202020204" pitchFamily="34" charset="0"/>
                <a:cs typeface="Arial" panose="020B0604020202020204" pitchFamily="34" charset="0"/>
              </a:rPr>
              <a:t>10</a:t>
            </a:r>
            <a:r>
              <a:rPr lang="en-GB" sz="1200" dirty="0">
                <a:latin typeface="Arial" panose="020B0604020202020204" pitchFamily="34" charset="0"/>
                <a:cs typeface="Arial" panose="020B0604020202020204" pitchFamily="34" charset="0"/>
              </a:rPr>
              <a:t> minutes</a:t>
            </a:r>
          </a:p>
          <a:p>
            <a:pPr marL="171450" indent="-171450">
              <a:buFont typeface="Arial"/>
              <a:buChar char="•"/>
            </a:pPr>
            <a:r>
              <a:rPr lang="en-GB" sz="1200" b="1" dirty="0">
                <a:latin typeface="Arial" panose="020B0604020202020204" pitchFamily="34" charset="0"/>
                <a:cs typeface="Arial" panose="020B0604020202020204" pitchFamily="34" charset="0"/>
              </a:rPr>
              <a:t>Handout: </a:t>
            </a:r>
            <a:r>
              <a:rPr lang="en-GB" sz="1200" b="0" dirty="0">
                <a:latin typeface="Arial" panose="020B0604020202020204" pitchFamily="34" charset="0"/>
                <a:cs typeface="Arial" panose="020B0604020202020204" pitchFamily="34" charset="0"/>
              </a:rPr>
              <a:t>Day 2 </a:t>
            </a:r>
            <a:r>
              <a:rPr lang="en-GB" sz="1200" dirty="0">
                <a:latin typeface="Arial" panose="020B0604020202020204" pitchFamily="34" charset="0"/>
                <a:cs typeface="Arial" panose="020B0604020202020204" pitchFamily="34" charset="0"/>
              </a:rPr>
              <a:t>Handout 1: clinical checklists, Day 2 Handout 2: patient profiles</a:t>
            </a:r>
            <a:endParaRPr lang="en-US" sz="1200" dirty="0">
              <a:latin typeface="Arial" panose="020B0604020202020204" pitchFamily="34" charset="0"/>
              <a:cs typeface="Arial" panose="020B0604020202020204" pitchFamily="34" charset="0"/>
            </a:endParaRPr>
          </a:p>
          <a:p>
            <a:endParaRPr lang="en-US" sz="1200" b="0" dirty="0">
              <a:latin typeface="Arial" panose="020B0604020202020204" pitchFamily="34" charset="0"/>
              <a:cs typeface="Arial" panose="020B0604020202020204" pitchFamily="34" charset="0"/>
            </a:endParaRPr>
          </a:p>
          <a:p>
            <a:pPr>
              <a:defRPr/>
            </a:pPr>
            <a:r>
              <a:rPr lang="en-US" sz="1200" b="1" dirty="0">
                <a:latin typeface="Arial" panose="020B0604020202020204" pitchFamily="34" charset="0"/>
                <a:cs typeface="Arial" panose="020B0604020202020204" pitchFamily="34" charset="0"/>
              </a:rPr>
              <a:t>Task:</a:t>
            </a:r>
          </a:p>
          <a:p>
            <a:pPr marL="285750" indent="-285750">
              <a:buFont typeface="Arial"/>
              <a:buChar char="•"/>
              <a:defRPr/>
            </a:pPr>
            <a:r>
              <a:rPr lang="en-US" sz="1200" dirty="0">
                <a:latin typeface="Arial" panose="020B0604020202020204" pitchFamily="34" charset="0"/>
                <a:cs typeface="Arial" panose="020B0604020202020204" pitchFamily="34" charset="0"/>
              </a:rPr>
              <a:t>Skills practice to practice preparing for leave from facility. </a:t>
            </a:r>
          </a:p>
          <a:p>
            <a:pPr marL="285750" indent="-285750">
              <a:buFont typeface="Arial"/>
              <a:buChar char="•"/>
              <a:defRPr/>
            </a:pPr>
            <a:r>
              <a:rPr lang="en-US" sz="1200" dirty="0">
                <a:latin typeface="Arial" panose="020B0604020202020204" pitchFamily="34" charset="0"/>
                <a:cs typeface="Arial" panose="020B0604020202020204" pitchFamily="34" charset="0"/>
              </a:rPr>
              <a:t>Handout 3 which has the follow-up checklist and Kerri’s profile.</a:t>
            </a:r>
          </a:p>
          <a:p>
            <a:pPr marL="285750" indent="-285750">
              <a:buFont typeface="Arial"/>
              <a:buChar char="•"/>
              <a:defRPr/>
            </a:pPr>
            <a:r>
              <a:rPr lang="en-US" sz="1200" dirty="0">
                <a:latin typeface="Arial" panose="020B0604020202020204" pitchFamily="34" charset="0"/>
                <a:cs typeface="Arial" panose="020B0604020202020204" pitchFamily="34" charset="0"/>
              </a:rPr>
              <a:t>We are seeing Kerri 3 weeks into her inpatient stay. </a:t>
            </a:r>
          </a:p>
          <a:p>
            <a:pPr marL="285750" indent="-285750">
              <a:buFont typeface="Arial"/>
              <a:buChar char="•"/>
              <a:defRPr/>
            </a:pPr>
            <a:r>
              <a:rPr lang="en-US" sz="1200" dirty="0">
                <a:latin typeface="Arial" panose="020B0604020202020204" pitchFamily="34" charset="0"/>
                <a:cs typeface="Arial" panose="020B0604020202020204" pitchFamily="34" charset="0"/>
              </a:rPr>
              <a:t>She has been granted a 24-hour leave. </a:t>
            </a:r>
          </a:p>
          <a:p>
            <a:endParaRPr lang="en-CA" sz="1200" dirty="0">
              <a:latin typeface="Arial" panose="020B0604020202020204" pitchFamily="34" charset="0"/>
              <a:cs typeface="Arial" panose="020B0604020202020204" pitchFamily="34" charset="0"/>
            </a:endParaRPr>
          </a:p>
          <a:p>
            <a:r>
              <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Risk of release to smoking is greatest when leave periods are being </a:t>
            </a:r>
            <a:r>
              <a:rPr lang="en-US" sz="12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utilised</a:t>
            </a:r>
            <a:r>
              <a:rPr lang="en-US"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 Helping patients to recognise health gains achieved following a smokefree period can have a powerful impact on building their confidence and ability to remain smokefree outside of the ward. One way to achieve this is to regularly test carbon monoxide as this can help patients see the health improvements they have achieved. </a:t>
            </a:r>
            <a:endParaRPr lang="en-CA" sz="12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endParaRPr lang="en-CA" sz="12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r>
              <a:rPr lang="en-US" sz="1200" b="1" dirty="0">
                <a:solidFill>
                  <a:srgbClr val="000000"/>
                </a:solidFill>
                <a:effectLst/>
                <a:latin typeface="Arial" panose="020B0604020202020204" pitchFamily="34" charset="0"/>
                <a:ea typeface="Calibri"/>
                <a:cs typeface="Arial" panose="020B0604020202020204" pitchFamily="34" charset="0"/>
              </a:rPr>
              <a:t>It is recommended that TDAs work with patients to develop a collaborative plan for smokefree leave. Some patients may need assistance to explore and engage in alternative activities. They may also need support to establish new routines and find ways to manage their finances.</a:t>
            </a:r>
            <a:r>
              <a:rPr lang="en-US" sz="1200" b="1" dirty="0">
                <a:solidFill>
                  <a:srgbClr val="000000"/>
                </a:solidFill>
                <a:latin typeface="Arial" panose="020B0604020202020204" pitchFamily="34" charset="0"/>
                <a:ea typeface="Calibri"/>
                <a:cs typeface="Arial" panose="020B0604020202020204" pitchFamily="34" charset="0"/>
              </a:rPr>
              <a:t>  </a:t>
            </a:r>
            <a:endParaRPr lang="en-US" sz="1200" b="1" dirty="0">
              <a:solidFill>
                <a:srgbClr val="000000"/>
              </a:solidFill>
              <a:effectLst/>
              <a:latin typeface="Arial" panose="020B0604020202020204" pitchFamily="34" charset="0"/>
              <a:ea typeface="Calibri"/>
              <a:cs typeface="Arial" panose="020B0604020202020204" pitchFamily="34" charset="0"/>
            </a:endParaRPr>
          </a:p>
          <a:p>
            <a:pPr>
              <a:defRPr/>
            </a:pPr>
            <a:endParaRPr lang="en-US" sz="1200" dirty="0">
              <a:latin typeface="Arial" panose="020B0604020202020204" pitchFamily="34" charset="0"/>
              <a:cs typeface="Arial" panose="020B0604020202020204" pitchFamily="34" charset="0"/>
            </a:endParaRPr>
          </a:p>
          <a:p>
            <a:r>
              <a:rPr lang="en-US" sz="1200" b="0" dirty="0">
                <a:latin typeface="Arial" panose="020B0604020202020204" pitchFamily="34" charset="0"/>
                <a:cs typeface="Arial" panose="020B0604020202020204" pitchFamily="34" charset="0"/>
              </a:rPr>
              <a:t>[Next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dirty="0"/>
          </a:p>
        </p:txBody>
      </p:sp>
    </p:spTree>
    <p:extLst>
      <p:ext uri="{BB962C8B-B14F-4D97-AF65-F5344CB8AC3E}">
        <p14:creationId xmlns:p14="http://schemas.microsoft.com/office/powerpoint/2010/main" val="2864206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F140C5-CF2E-0D7B-48B1-41EE4BAFB5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B2F02F-4367-BA76-9997-BBE2664A12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0F2082-922C-0079-75B3-669A93193BF0}"/>
              </a:ext>
            </a:extLst>
          </p:cNvPr>
          <p:cNvSpPr>
            <a:spLocks noGrp="1"/>
          </p:cNvSpPr>
          <p:nvPr>
            <p:ph type="body" idx="1"/>
          </p:nvPr>
        </p:nvSpPr>
        <p:spPr/>
        <p:txBody>
          <a:bodyPr>
            <a:normAutofit/>
          </a:bodyPr>
          <a:lstStyle/>
          <a:p>
            <a:r>
              <a:rPr lang="en-GB" sz="1200" dirty="0">
                <a:effectLst/>
                <a:latin typeface="Arial" panose="020B0604020202020204" pitchFamily="34" charset="0"/>
                <a:ea typeface="Times New Roman" panose="02020603050405020304" pitchFamily="18" charset="0"/>
                <a:cs typeface="Arial" panose="020B0604020202020204" pitchFamily="34" charset="0"/>
              </a:rPr>
              <a:t>It may be necessary to </a:t>
            </a:r>
            <a:r>
              <a:rPr lang="en-GB" sz="1200" b="1" dirty="0">
                <a:effectLst/>
                <a:latin typeface="Arial" panose="020B0604020202020204" pitchFamily="34" charset="0"/>
                <a:ea typeface="Times New Roman" panose="02020603050405020304" pitchFamily="18" charset="0"/>
                <a:cs typeface="Arial" panose="020B0604020202020204" pitchFamily="34" charset="0"/>
              </a:rPr>
              <a:t>adjust dosages of some medications when people quit.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Dosage may need to be adjusted by the prescriber if the dose was worked out before the patient stopped smoking and then again if the patient relapses.</a:t>
            </a: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Medical history and current medication use should be asked at the first session and </a:t>
            </a:r>
            <a:r>
              <a:rPr lang="en-US" sz="1200" b="1" dirty="0">
                <a:effectLst/>
                <a:latin typeface="Arial" panose="020B0604020202020204" pitchFamily="34" charset="0"/>
                <a:ea typeface="Times New Roman" panose="02020603050405020304" pitchFamily="18" charset="0"/>
                <a:cs typeface="Arial" panose="020B0604020202020204" pitchFamily="34" charset="0"/>
              </a:rPr>
              <a:t>pathways in place for notifying prescribers </a:t>
            </a:r>
          </a:p>
          <a:p>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solidFill>
                  <a:schemeClr val="accent1"/>
                </a:solidFill>
                <a:latin typeface="Arial" panose="020B0604020202020204" pitchFamily="34" charset="0"/>
                <a:cs typeface="Arial" panose="020B0604020202020204" pitchFamily="34" charset="0"/>
              </a:rPr>
              <a:t>Confirmation that the prescriber has received the notification should be requested and received prior to quit/reduction attempt.</a:t>
            </a:r>
          </a:p>
          <a:p>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latin typeface="Arial" panose="020B0604020202020204" pitchFamily="34" charset="0"/>
              <a:cs typeface="Arial" panose="020B0604020202020204" pitchFamily="34" charset="0"/>
            </a:endParaRPr>
          </a:p>
          <a:p>
            <a:endParaRPr lang="en-GB" altLang="en-US" sz="1200" dirty="0">
              <a:latin typeface="Arial" panose="020B0604020202020204" pitchFamily="34" charset="0"/>
              <a:ea typeface="ＭＳ Ｐゴシック" charset="-128"/>
              <a:cs typeface="Arial" panose="020B0604020202020204" pitchFamily="34" charset="0"/>
            </a:endParaRPr>
          </a:p>
        </p:txBody>
      </p:sp>
      <p:sp>
        <p:nvSpPr>
          <p:cNvPr id="4" name="Slide Number Placeholder 3">
            <a:extLst>
              <a:ext uri="{FF2B5EF4-FFF2-40B4-BE49-F238E27FC236}">
                <a16:creationId xmlns:a16="http://schemas.microsoft.com/office/drawing/2014/main" id="{8AF0E619-5135-603A-7DE9-DB23FED88EE7}"/>
              </a:ext>
            </a:extLst>
          </p:cNvPr>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25986012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latin typeface="Arial" panose="020B0604020202020204" pitchFamily="34" charset="0"/>
                <a:cs typeface="Arial" panose="020B0604020202020204" pitchFamily="34" charset="0"/>
              </a:rPr>
              <a:t>Full instructions: Trainer guide Day 2, page 12: Activity 5: Follow-up contact skills practice </a:t>
            </a:r>
            <a:r>
              <a:rPr lang="en-CA" sz="1200" b="1" dirty="0">
                <a:latin typeface="Arial" panose="020B0604020202020204" pitchFamily="34" charset="0"/>
                <a:cs typeface="Arial" panose="020B0604020202020204" pitchFamily="34" charset="0"/>
              </a:rPr>
              <a:t> </a:t>
            </a:r>
            <a:endParaRPr lang="en-CA" sz="1200" dirty="0">
              <a:latin typeface="Arial" panose="020B0604020202020204" pitchFamily="34" charset="0"/>
              <a:cs typeface="Arial" panose="020B0604020202020204" pitchFamily="34" charset="0"/>
            </a:endParaRPr>
          </a:p>
          <a:p>
            <a:endParaRPr lang="en-GB" dirty="0"/>
          </a:p>
          <a:p>
            <a:r>
              <a:rPr lang="en-GB" dirty="0"/>
              <a:t>For this activity we will be using Kerri. Kerri’s full profile is found in Handout 2.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dirty="0"/>
          </a:p>
        </p:txBody>
      </p:sp>
    </p:spTree>
    <p:extLst>
      <p:ext uri="{BB962C8B-B14F-4D97-AF65-F5344CB8AC3E}">
        <p14:creationId xmlns:p14="http://schemas.microsoft.com/office/powerpoint/2010/main" val="8609598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dirty="0">
                <a:latin typeface="Arial" panose="020B0604020202020204" pitchFamily="34" charset="0"/>
                <a:cs typeface="Arial" panose="020B0604020202020204" pitchFamily="34" charset="0"/>
              </a:rPr>
              <a:t>Full instructions: Trainer guide Day 2, page 12: Activity 5: Follow-up contact skills practice </a:t>
            </a:r>
            <a:r>
              <a:rPr lang="en-CA" sz="1200" b="1" dirty="0">
                <a:latin typeface="Arial" panose="020B0604020202020204" pitchFamily="34" charset="0"/>
                <a:cs typeface="Arial" panose="020B0604020202020204" pitchFamily="34" charset="0"/>
              </a:rPr>
              <a:t> </a:t>
            </a:r>
            <a:endParaRPr lang="en-CA" sz="1200" dirty="0">
              <a:latin typeface="Arial" panose="020B0604020202020204" pitchFamily="34" charset="0"/>
              <a:cs typeface="Arial" panose="020B0604020202020204" pitchFamily="34" charset="0"/>
            </a:endParaRPr>
          </a:p>
          <a:p>
            <a:endParaRPr lang="en-US" sz="1200" b="0" dirty="0">
              <a:latin typeface="Arial" panose="020B0604020202020204" pitchFamily="34" charset="0"/>
              <a:cs typeface="Arial" panose="020B0604020202020204" pitchFamily="34" charset="0"/>
            </a:endParaRPr>
          </a:p>
          <a:p>
            <a:r>
              <a:rPr lang="en-US" sz="1200" b="0" dirty="0">
                <a:latin typeface="Arial" panose="020B0604020202020204" pitchFamily="34" charset="0"/>
                <a:cs typeface="Arial" panose="020B0604020202020204" pitchFamily="34" charset="0"/>
              </a:rPr>
              <a:t>During your role play we encourage you to consider the following:</a:t>
            </a:r>
          </a:p>
          <a:p>
            <a:pPr marL="171450" indent="-171450">
              <a:lnSpc>
                <a:spcPct val="90000"/>
              </a:lnSpc>
              <a:buFont typeface="Arial" panose="020B0604020202020204" pitchFamily="34" charset="0"/>
              <a:buChar char="•"/>
            </a:pPr>
            <a:endParaRPr lang="en-US" altLang="en-US" sz="1200" dirty="0">
              <a:latin typeface="Arial" panose="020B0604020202020204" pitchFamily="34" charset="0"/>
              <a:cs typeface="Arial" panose="020B0604020202020204" pitchFamily="34" charset="0"/>
            </a:endParaRPr>
          </a:p>
          <a:p>
            <a:pPr marL="171450" indent="-171450">
              <a:lnSpc>
                <a:spcPct val="90000"/>
              </a:lnSpc>
              <a:buFont typeface="Arial" panose="020B0604020202020204" pitchFamily="34" charset="0"/>
              <a:buChar char="•"/>
            </a:pPr>
            <a:r>
              <a:rPr lang="en-US" altLang="en-US" sz="1200" b="1" i="0" dirty="0">
                <a:solidFill>
                  <a:schemeClr val="accent4">
                    <a:lumMod val="60000"/>
                    <a:lumOff val="40000"/>
                  </a:schemeClr>
                </a:solidFill>
                <a:latin typeface="Arial" panose="020B0604020202020204" pitchFamily="34" charset="0"/>
                <a:cs typeface="Arial" panose="020B0604020202020204" pitchFamily="34" charset="0"/>
              </a:rPr>
              <a:t>What will you want to learn about? </a:t>
            </a:r>
          </a:p>
          <a:p>
            <a:pPr marL="171450" indent="-171450">
              <a:lnSpc>
                <a:spcPct val="90000"/>
              </a:lnSpc>
              <a:buFont typeface="Arial" panose="020B0604020202020204" pitchFamily="34" charset="0"/>
              <a:buChar char="•"/>
            </a:pPr>
            <a:endParaRPr lang="en-US" altLang="en-US" sz="1200" b="1" i="0" dirty="0">
              <a:solidFill>
                <a:schemeClr val="accent4">
                  <a:lumMod val="60000"/>
                  <a:lumOff val="40000"/>
                </a:schemeClr>
              </a:solidFill>
              <a:latin typeface="Arial" panose="020B0604020202020204" pitchFamily="34" charset="0"/>
              <a:cs typeface="Arial" panose="020B0604020202020204" pitchFamily="34" charset="0"/>
            </a:endParaRPr>
          </a:p>
          <a:p>
            <a:pPr marL="171450" indent="-171450">
              <a:lnSpc>
                <a:spcPct val="90000"/>
              </a:lnSpc>
              <a:buFont typeface="Arial" panose="020B0604020202020204" pitchFamily="34" charset="0"/>
              <a:buChar char="•"/>
            </a:pPr>
            <a:r>
              <a:rPr lang="en-US" altLang="en-US" sz="1200" b="1" i="0" dirty="0">
                <a:solidFill>
                  <a:schemeClr val="accent4">
                    <a:lumMod val="60000"/>
                    <a:lumOff val="40000"/>
                  </a:schemeClr>
                </a:solidFill>
                <a:latin typeface="Arial" panose="020B0604020202020204" pitchFamily="34" charset="0"/>
                <a:cs typeface="Arial" panose="020B0604020202020204" pitchFamily="34" charset="0"/>
              </a:rPr>
              <a:t>What advice and planning will you provide in preparation for leave?</a:t>
            </a:r>
          </a:p>
          <a:p>
            <a:pPr marL="171450" indent="-171450">
              <a:lnSpc>
                <a:spcPct val="90000"/>
              </a:lnSpc>
              <a:buFont typeface="Arial" panose="020B0604020202020204" pitchFamily="34" charset="0"/>
              <a:buChar char="•"/>
            </a:pPr>
            <a:endParaRPr lang="en-US" altLang="en-US" sz="1200" b="1" i="0" dirty="0">
              <a:solidFill>
                <a:schemeClr val="accent4">
                  <a:lumMod val="60000"/>
                  <a:lumOff val="40000"/>
                </a:schemeClr>
              </a:solidFill>
              <a:latin typeface="Arial" panose="020B0604020202020204" pitchFamily="34" charset="0"/>
              <a:cs typeface="Arial" panose="020B0604020202020204" pitchFamily="34" charset="0"/>
            </a:endParaRPr>
          </a:p>
          <a:p>
            <a:pPr marL="171450" indent="-171450">
              <a:lnSpc>
                <a:spcPct val="90000"/>
              </a:lnSpc>
              <a:buFont typeface="Arial" panose="020B0604020202020204" pitchFamily="34" charset="0"/>
              <a:buChar char="•"/>
            </a:pPr>
            <a:r>
              <a:rPr lang="en-US" altLang="en-US" sz="1200" b="1" i="0" dirty="0">
                <a:solidFill>
                  <a:schemeClr val="accent4">
                    <a:lumMod val="60000"/>
                    <a:lumOff val="40000"/>
                  </a:schemeClr>
                </a:solidFill>
                <a:latin typeface="Arial" panose="020B0604020202020204" pitchFamily="34" charset="0"/>
                <a:cs typeface="Arial" panose="020B0604020202020204" pitchFamily="34" charset="0"/>
              </a:rPr>
              <a:t>What advise about use of aids will you provide?</a:t>
            </a:r>
          </a:p>
          <a:p>
            <a:pPr marL="171450" indent="-171450">
              <a:lnSpc>
                <a:spcPct val="90000"/>
              </a:lnSpc>
              <a:buFont typeface="Arial" panose="020B0604020202020204" pitchFamily="34" charset="0"/>
              <a:buChar char="•"/>
            </a:pPr>
            <a:endParaRPr lang="en-US" altLang="en-US" sz="1200" b="1" i="0" dirty="0">
              <a:solidFill>
                <a:schemeClr val="accent4">
                  <a:lumMod val="60000"/>
                  <a:lumOff val="40000"/>
                </a:schemeClr>
              </a:solidFill>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90000"/>
              </a:lnSpc>
              <a:spcBef>
                <a:spcPct val="30000"/>
              </a:spcBef>
              <a:spcAft>
                <a:spcPct val="0"/>
              </a:spcAft>
              <a:buClrTx/>
              <a:buSzTx/>
              <a:buFont typeface="Arial" panose="020B0604020202020204" pitchFamily="34" charset="0"/>
              <a:buChar char="•"/>
              <a:tabLst/>
              <a:defRPr/>
            </a:pPr>
            <a:r>
              <a:rPr lang="en-US" altLang="en-US" sz="1200" b="1" i="0" dirty="0">
                <a:solidFill>
                  <a:schemeClr val="accent4">
                    <a:lumMod val="60000"/>
                    <a:lumOff val="40000"/>
                  </a:schemeClr>
                </a:solidFill>
                <a:latin typeface="Arial" panose="020B0604020202020204" pitchFamily="34" charset="0"/>
                <a:cs typeface="Arial" panose="020B0604020202020204" pitchFamily="34" charset="0"/>
              </a:rPr>
              <a:t>What are your “high risk” situations for smoking?</a:t>
            </a:r>
            <a:r>
              <a:rPr lang="en-US" altLang="en-US" sz="1200" i="0" dirty="0">
                <a:latin typeface="Arial" panose="020B0604020202020204" pitchFamily="34" charset="0"/>
                <a:cs typeface="Arial" panose="020B0604020202020204" pitchFamily="34" charset="0"/>
              </a:rPr>
              <a:t> </a:t>
            </a:r>
          </a:p>
          <a:p>
            <a:pPr marL="628650" marR="0" lvl="1" indent="-171450" algn="l" defTabSz="457200" rtl="0" eaLnBrk="0" fontAlgn="base" latinLnBrk="0" hangingPunct="0">
              <a:lnSpc>
                <a:spcPct val="90000"/>
              </a:lnSpc>
              <a:spcBef>
                <a:spcPct val="30000"/>
              </a:spcBef>
              <a:spcAft>
                <a:spcPct val="0"/>
              </a:spcAft>
              <a:buClrTx/>
              <a:buSzTx/>
              <a:buFont typeface="Arial" panose="020B0604020202020204" pitchFamily="34" charset="0"/>
              <a:buChar char="•"/>
              <a:tabLst/>
              <a:defRPr/>
            </a:pPr>
            <a:r>
              <a:rPr lang="en-US" altLang="en-US" sz="1200" i="0" dirty="0">
                <a:latin typeface="Arial" panose="020B0604020202020204" pitchFamily="34" charset="0"/>
                <a:cs typeface="Arial" panose="020B0604020202020204" pitchFamily="34" charset="0"/>
              </a:rPr>
              <a:t>Have the patient identify 1-3 potentially high-risk situations and develop plans to       deal with them</a:t>
            </a:r>
          </a:p>
          <a:p>
            <a:pPr marL="171450" indent="-171450">
              <a:lnSpc>
                <a:spcPct val="90000"/>
              </a:lnSpc>
              <a:buFont typeface="Arial" panose="020B0604020202020204" pitchFamily="34" charset="0"/>
              <a:buChar char="•"/>
            </a:pPr>
            <a:endParaRPr lang="en-US" sz="1200" b="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Arial" panose="020B0604020202020204" pitchFamily="34" charset="0"/>
              <a:cs typeface="Arial" panose="020B06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dirty="0"/>
          </a:p>
        </p:txBody>
      </p:sp>
    </p:spTree>
    <p:extLst>
      <p:ext uri="{BB962C8B-B14F-4D97-AF65-F5344CB8AC3E}">
        <p14:creationId xmlns:p14="http://schemas.microsoft.com/office/powerpoint/2010/main" val="19845145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dirty="0">
                <a:latin typeface="Arial" panose="020B0604020202020204" pitchFamily="34" charset="0"/>
                <a:cs typeface="Arial" panose="020B0604020202020204" pitchFamily="34" charset="0"/>
              </a:rPr>
              <a:t>Full instructions: Trainer guide Day 2, page 12: Activity 5: Follow-up contact skills practice </a:t>
            </a:r>
            <a:r>
              <a:rPr lang="en-CA" sz="1200" b="1" dirty="0">
                <a:latin typeface="Arial" panose="020B0604020202020204" pitchFamily="34" charset="0"/>
                <a:cs typeface="Arial" panose="020B0604020202020204" pitchFamily="34" charset="0"/>
              </a:rPr>
              <a:t> </a:t>
            </a:r>
            <a:endParaRPr lang="en-CA"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[Use this slide after the breakout room to debrief with participants]</a:t>
            </a: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Discussion questions: </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For those of you in the role of the TDA role, What did you discuss?</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What went well?</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For those of you in the role of the patient, how did the conversation go?</a:t>
            </a: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Points to be made: </a:t>
            </a:r>
          </a:p>
          <a:p>
            <a:pPr marL="171450" indent="-171450">
              <a:buFont typeface="Arial" panose="020B0604020202020204" pitchFamily="34" charset="0"/>
              <a:buChar char="•"/>
            </a:pPr>
            <a:r>
              <a:rPr lang="en-US" sz="1200" b="0" dirty="0">
                <a:latin typeface="Arial" panose="020B0604020202020204" pitchFamily="34" charset="0"/>
                <a:cs typeface="Arial" panose="020B0604020202020204" pitchFamily="34" charset="0"/>
              </a:rPr>
              <a:t>Having the patient commit to remaining smokefree during leave, reviewing benefits of so doing </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Having patient think ahead and practice with you how they will manage challenging situations</a:t>
            </a:r>
            <a:endParaRPr lang="en-US" sz="1200" b="1"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Having an agreed upon plan that reflects the realities for the patient</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Having an exit plan that incudes medication for when the patient finds themselves in a position where they will find it difficult to not smoke</a:t>
            </a:r>
          </a:p>
          <a:p>
            <a:endParaRPr lang="en-US" sz="12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dirty="0"/>
          </a:p>
        </p:txBody>
      </p:sp>
    </p:spTree>
    <p:extLst>
      <p:ext uri="{BB962C8B-B14F-4D97-AF65-F5344CB8AC3E}">
        <p14:creationId xmlns:p14="http://schemas.microsoft.com/office/powerpoint/2010/main" val="2222177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dirty="0">
                <a:effectLst/>
                <a:latin typeface="Arial" panose="020B0604020202020204" pitchFamily="34" charset="0"/>
                <a:ea typeface="Geneva" panose="020B0503030404040204"/>
                <a:cs typeface="Arial" panose="020B0604020202020204" pitchFamily="34" charset="0"/>
              </a:rPr>
              <a:t>Break</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23</a:t>
            </a:fld>
            <a:endParaRPr lang="en-US" dirty="0"/>
          </a:p>
        </p:txBody>
      </p:sp>
    </p:spTree>
    <p:extLst>
      <p:ext uri="{BB962C8B-B14F-4D97-AF65-F5344CB8AC3E}">
        <p14:creationId xmlns:p14="http://schemas.microsoft.com/office/powerpoint/2010/main" val="20147818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i="0" dirty="0">
                <a:latin typeface="Arial" panose="020B0604020202020204" pitchFamily="34" charset="0"/>
                <a:cs typeface="Arial" panose="020B0604020202020204" pitchFamily="34" charset="0"/>
              </a:rPr>
              <a:t>Preparing for discharge </a:t>
            </a:r>
          </a:p>
          <a:p>
            <a:endParaRPr lang="en-CA" sz="1200" i="0" dirty="0">
              <a:effectLst/>
              <a:latin typeface="Arial" panose="020B0604020202020204" pitchFamily="34" charset="0"/>
              <a:cs typeface="Arial" panose="020B0604020202020204" pitchFamily="34" charset="0"/>
            </a:endParaRPr>
          </a:p>
          <a:p>
            <a:r>
              <a:rPr lang="en-CA" sz="1200" i="0" dirty="0">
                <a:effectLst/>
                <a:latin typeface="Arial" panose="020B0604020202020204" pitchFamily="34" charset="0"/>
                <a:cs typeface="Arial" panose="020B0604020202020204" pitchFamily="34" charset="0"/>
              </a:rPr>
              <a:t>In this next module, we will look at the importance of good discharge planning. </a:t>
            </a:r>
          </a:p>
          <a:p>
            <a:endParaRPr lang="en-CA" sz="1200" i="0" dirty="0">
              <a:effectLst/>
              <a:latin typeface="Arial" panose="020B0604020202020204" pitchFamily="34" charset="0"/>
              <a:cs typeface="Arial" panose="020B0604020202020204" pitchFamily="34" charset="0"/>
            </a:endParaRPr>
          </a:p>
          <a:p>
            <a:r>
              <a:rPr lang="en-CA" sz="1200" i="0" dirty="0">
                <a:effectLst/>
                <a:latin typeface="Arial" panose="020B0604020202020204" pitchFamily="34" charset="0"/>
                <a:cs typeface="Arial" panose="020B0604020202020204" pitchFamily="34" charset="0"/>
              </a:rPr>
              <a:t>The risk of relapse to smoking is greatest in the first month after stopping when withdrawal symptoms and urges to smoke are at their peak. The early period post-discharge, when patients return to their regular routines and environments, can add a further challenge.</a:t>
            </a:r>
          </a:p>
          <a:p>
            <a:endParaRPr lang="en-CA" sz="1200" i="0" dirty="0">
              <a:effectLst/>
              <a:latin typeface="Arial" panose="020B0604020202020204" pitchFamily="34" charset="0"/>
              <a:cs typeface="Arial" panose="020B0604020202020204" pitchFamily="34" charset="0"/>
            </a:endParaRPr>
          </a:p>
          <a:p>
            <a:r>
              <a:rPr lang="en-CA" sz="1200" i="0" dirty="0">
                <a:effectLst/>
                <a:latin typeface="Arial" panose="020B0604020202020204" pitchFamily="34" charset="0"/>
                <a:cs typeface="Arial" panose="020B0604020202020204" pitchFamily="34" charset="0"/>
              </a:rPr>
              <a:t>Stopping smoking is also more difficult for those who are more dependent on tobacco, and those with mental ill health, co-addictions and other people in the home that smoke.</a:t>
            </a:r>
          </a:p>
          <a:p>
            <a:endParaRPr lang="en-CA" sz="1200" i="0" dirty="0">
              <a:effectLst/>
              <a:latin typeface="Arial" panose="020B0604020202020204" pitchFamily="34" charset="0"/>
              <a:cs typeface="Arial" panose="020B0604020202020204" pitchFamily="34" charset="0"/>
            </a:endParaRPr>
          </a:p>
          <a:p>
            <a:r>
              <a:rPr lang="en-CA" sz="1200" i="0" dirty="0">
                <a:effectLst/>
                <a:latin typeface="Arial" panose="020B0604020202020204" pitchFamily="34" charset="0"/>
                <a:cs typeface="Arial" panose="020B0604020202020204" pitchFamily="34" charset="0"/>
              </a:rPr>
              <a:t>Tobacco dependence treatment initiated in hospital will be more successful when follow-up support is provided for a minimum of one-month post-discharge. Some patients will need more intensive and longer support to remain smokefree.]</a:t>
            </a:r>
          </a:p>
          <a:p>
            <a:endParaRPr lang="en-CA" sz="1200" i="0" dirty="0">
              <a:effectLst/>
              <a:latin typeface="Arial" panose="020B0604020202020204" pitchFamily="34" charset="0"/>
              <a:cs typeface="Arial" panose="020B0604020202020204" pitchFamily="34" charset="0"/>
            </a:endParaRPr>
          </a:p>
          <a:p>
            <a:endParaRPr lang="en-CA" sz="1200" i="0" dirty="0">
              <a:effectLst/>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24</a:t>
            </a:fld>
            <a:endParaRPr lang="en-US" dirty="0"/>
          </a:p>
        </p:txBody>
      </p:sp>
    </p:spTree>
    <p:extLst>
      <p:ext uri="{BB962C8B-B14F-4D97-AF65-F5344CB8AC3E}">
        <p14:creationId xmlns:p14="http://schemas.microsoft.com/office/powerpoint/2010/main" val="1647548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sz="1200" b="1" dirty="0">
                <a:latin typeface="Arial" panose="020B0604020202020204" pitchFamily="34" charset="0"/>
                <a:cs typeface="Arial" panose="020B0604020202020204" pitchFamily="34" charset="0"/>
              </a:rPr>
              <a:t>Activity: Trainer demonstration</a:t>
            </a:r>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Method 1: </a:t>
            </a:r>
            <a:r>
              <a:rPr lang="en-US" sz="1200" b="0" dirty="0">
                <a:latin typeface="Arial" panose="020B0604020202020204" pitchFamily="34" charset="0"/>
                <a:cs typeface="Arial" panose="020B0604020202020204" pitchFamily="34" charset="0"/>
              </a:rPr>
              <a:t>two trainers role play</a:t>
            </a:r>
          </a:p>
          <a:p>
            <a:r>
              <a:rPr lang="en-US" sz="1200" b="1" dirty="0">
                <a:latin typeface="Arial" panose="020B0604020202020204" pitchFamily="34" charset="0"/>
                <a:cs typeface="Arial" panose="020B0604020202020204" pitchFamily="34" charset="0"/>
              </a:rPr>
              <a:t>Method 2: </a:t>
            </a:r>
            <a:r>
              <a:rPr lang="en-US" sz="1200" b="0" dirty="0">
                <a:latin typeface="Arial" panose="020B0604020202020204" pitchFamily="34" charset="0"/>
                <a:cs typeface="Arial" panose="020B0604020202020204" pitchFamily="34" charset="0"/>
              </a:rPr>
              <a:t>trainer uses checklist to walk through key points and verbally runs through scripts for key parts of this contact (using scripts below)</a:t>
            </a:r>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Time: </a:t>
            </a:r>
            <a:r>
              <a:rPr lang="en-US" sz="1200" b="0" dirty="0">
                <a:latin typeface="Arial" panose="020B0604020202020204" pitchFamily="34" charset="0"/>
                <a:cs typeface="Arial" panose="020B0604020202020204" pitchFamily="34" charset="0"/>
              </a:rPr>
              <a:t>5-10</a:t>
            </a:r>
            <a:r>
              <a:rPr lang="en-US" sz="1200" dirty="0">
                <a:latin typeface="Arial" panose="020B0604020202020204" pitchFamily="34" charset="0"/>
                <a:cs typeface="Arial" panose="020B0604020202020204" pitchFamily="34" charset="0"/>
              </a:rPr>
              <a:t> minutes</a:t>
            </a:r>
          </a:p>
          <a:p>
            <a:r>
              <a:rPr lang="en-US" sz="1200" b="1" dirty="0">
                <a:latin typeface="Arial" panose="020B0604020202020204" pitchFamily="34" charset="0"/>
                <a:cs typeface="Arial" panose="020B0604020202020204" pitchFamily="34" charset="0"/>
              </a:rPr>
              <a:t>Handout: </a:t>
            </a:r>
            <a:r>
              <a:rPr lang="en-US" sz="1200" b="0" dirty="0">
                <a:latin typeface="Arial" panose="020B0604020202020204" pitchFamily="34" charset="0"/>
                <a:cs typeface="Arial" panose="020B0604020202020204" pitchFamily="34" charset="0"/>
              </a:rPr>
              <a:t>Day 2, Handout 1</a:t>
            </a:r>
          </a:p>
          <a:p>
            <a:endParaRPr lang="en-US" sz="1200" b="0" dirty="0">
              <a:latin typeface="Arial" panose="020B0604020202020204" pitchFamily="34" charset="0"/>
              <a:cs typeface="Arial" panose="020B0604020202020204" pitchFamily="34" charset="0"/>
            </a:endParaRPr>
          </a:p>
          <a:p>
            <a:r>
              <a:rPr lang="en-US" sz="1200" b="0" dirty="0">
                <a:latin typeface="Arial" panose="020B0604020202020204" pitchFamily="34" charset="0"/>
                <a:cs typeface="Arial" panose="020B0604020202020204" pitchFamily="34" charset="0"/>
              </a:rPr>
              <a:t>Review the discharge checklist with group.</a:t>
            </a:r>
          </a:p>
          <a:p>
            <a:endParaRPr lang="en-US" sz="1200" b="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1. Assess progress, provide positive reinforcement, reassess readiness to stop or reduce</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Assess progress and any challenges experienced</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Provide positive reinforcement including personal benefits</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Reassess readiness to stop or reduce smoking, as appropriate</a:t>
            </a:r>
          </a:p>
          <a:p>
            <a:endParaRPr lang="en-US" sz="1200" b="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2. Discuss continued treatment and ensure supply of tobacco dependence aids</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i="0" dirty="0">
                <a:effectLst/>
                <a:latin typeface="Arial" panose="020B0604020202020204" pitchFamily="34" charset="0"/>
                <a:cs typeface="Arial" panose="020B0604020202020204" pitchFamily="34" charset="0"/>
              </a:rPr>
              <a:t>Review instructions for use of tobacco dependence medication following discharge including products, frequency of use and instructions for use</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Reinforce the importance of using these medications for the full 10–12 week treatment course</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Ensure the patient has a supply of medications or aids. Provide a supply of NRT and/or vaping liquids to be used post-discharge and until the next consultation with a tobacco dependence specialist. The minimum recommended supply is 2 weeks. Inform patients that the service they have been referred to will be able to continue to supply them with tobacco dependence medication or aid for the full 10–12-week treatment period.</a:t>
            </a:r>
            <a:endParaRPr lang="en-US" sz="1200" b="1" i="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1" dirty="0">
              <a:latin typeface="Arial" panose="020B0604020202020204" pitchFamily="34" charset="0"/>
              <a:cs typeface="Arial" panose="020B0604020202020204" pitchFamily="34" charset="0"/>
            </a:endParaRPr>
          </a:p>
          <a:p>
            <a:pPr marL="0" indent="0">
              <a:buFontTx/>
              <a:buNone/>
            </a:pPr>
            <a:r>
              <a:rPr lang="en-US" sz="1200" b="1" dirty="0">
                <a:latin typeface="Arial" panose="020B0604020202020204" pitchFamily="34" charset="0"/>
                <a:cs typeface="Arial" panose="020B0604020202020204" pitchFamily="34" charset="0"/>
              </a:rPr>
              <a:t>3. Discuss importance of follow-up support following discharge</a:t>
            </a:r>
          </a:p>
          <a:p>
            <a:pPr marL="0" indent="0">
              <a:buFontTx/>
              <a:buNone/>
            </a:pPr>
            <a:endParaRPr lang="en-US" sz="1200" b="1" i="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Discuss the importance of referral to post-discharge follow-up support, where they will get expert support with staying smokefree</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For patients who will be referred to community based or inhouse follow-up support following discharge, remind the patient of the agreed appointment date, time and location. Provide a contact number for service the patient has been referred to.</a:t>
            </a:r>
          </a:p>
          <a:p>
            <a:endParaRPr lang="en-CA" sz="1200" i="1" dirty="0">
              <a:solidFill>
                <a:srgbClr val="00CDCD"/>
              </a:solidFill>
              <a:effectLst/>
              <a:latin typeface="Arial" panose="020B0604020202020204" pitchFamily="34" charset="0"/>
              <a:cs typeface="Arial" panose="020B0604020202020204" pitchFamily="34" charset="0"/>
            </a:endParaRPr>
          </a:p>
          <a:p>
            <a:r>
              <a:rPr lang="en-CA" sz="1200" i="1" dirty="0">
                <a:solidFill>
                  <a:srgbClr val="00CDCD"/>
                </a:solidFill>
                <a:effectLst/>
                <a:latin typeface="Arial" panose="020B0604020202020204" pitchFamily="34" charset="0"/>
                <a:cs typeface="Arial" panose="020B0604020202020204" pitchFamily="34" charset="0"/>
              </a:rPr>
              <a:t>“We have coordinated a referral to the [community pharmacy/stop smoking service] to</a:t>
            </a:r>
            <a:endParaRPr lang="en-CA" sz="1200" dirty="0">
              <a:solidFill>
                <a:srgbClr val="00CDCD"/>
              </a:solidFill>
              <a:effectLst/>
              <a:latin typeface="Arial" panose="020B0604020202020204" pitchFamily="34" charset="0"/>
              <a:cs typeface="Arial" panose="020B0604020202020204" pitchFamily="34" charset="0"/>
            </a:endParaRPr>
          </a:p>
          <a:p>
            <a:r>
              <a:rPr lang="en-CA" sz="1200" i="1" dirty="0">
                <a:solidFill>
                  <a:srgbClr val="00CDCD"/>
                </a:solidFill>
                <a:effectLst/>
                <a:latin typeface="Arial" panose="020B0604020202020204" pitchFamily="34" charset="0"/>
                <a:cs typeface="Arial" panose="020B0604020202020204" pitchFamily="34" charset="0"/>
              </a:rPr>
              <a:t>support you with staying smokefree when you return home. You can expect to receive a</a:t>
            </a:r>
            <a:endParaRPr lang="en-CA" sz="1200" dirty="0">
              <a:solidFill>
                <a:srgbClr val="00CDCD"/>
              </a:solidFill>
              <a:effectLst/>
              <a:latin typeface="Arial" panose="020B0604020202020204" pitchFamily="34" charset="0"/>
              <a:cs typeface="Arial" panose="020B0604020202020204" pitchFamily="34" charset="0"/>
            </a:endParaRPr>
          </a:p>
          <a:p>
            <a:r>
              <a:rPr lang="en-CA" sz="1200" i="1" dirty="0">
                <a:solidFill>
                  <a:srgbClr val="00CDCD"/>
                </a:solidFill>
                <a:effectLst/>
                <a:latin typeface="Arial" panose="020B0604020202020204" pitchFamily="34" charset="0"/>
                <a:cs typeface="Arial" panose="020B0604020202020204" pitchFamily="34" charset="0"/>
              </a:rPr>
              <a:t>call from them to see how you are doing and also provide you with an additional supply</a:t>
            </a:r>
            <a:endParaRPr lang="en-CA" sz="1200" dirty="0">
              <a:solidFill>
                <a:srgbClr val="00CDCD"/>
              </a:solidFill>
              <a:effectLst/>
              <a:latin typeface="Arial" panose="020B0604020202020204" pitchFamily="34" charset="0"/>
              <a:cs typeface="Arial" panose="020B0604020202020204" pitchFamily="34" charset="0"/>
            </a:endParaRPr>
          </a:p>
          <a:p>
            <a:r>
              <a:rPr lang="en-CA" sz="1200" i="1" dirty="0">
                <a:solidFill>
                  <a:srgbClr val="00CDCD"/>
                </a:solidFill>
                <a:effectLst/>
                <a:latin typeface="Arial" panose="020B0604020202020204" pitchFamily="34" charset="0"/>
                <a:cs typeface="Arial" panose="020B0604020202020204" pitchFamily="34" charset="0"/>
              </a:rPr>
              <a:t>of NRT.”</a:t>
            </a:r>
          </a:p>
          <a:p>
            <a:endParaRPr lang="en-CA" sz="1200" dirty="0">
              <a:solidFill>
                <a:srgbClr val="00CDCD"/>
              </a:solidFill>
              <a:effectLst/>
              <a:latin typeface="Arial" panose="020B0604020202020204" pitchFamily="34" charset="0"/>
              <a:cs typeface="Arial" panose="020B0604020202020204" pitchFamily="34" charset="0"/>
            </a:endParaRPr>
          </a:p>
          <a:p>
            <a:r>
              <a:rPr lang="en-CA" sz="1200" i="1" dirty="0">
                <a:solidFill>
                  <a:srgbClr val="00CDCD"/>
                </a:solidFill>
                <a:effectLst/>
                <a:latin typeface="Arial" panose="020B0604020202020204" pitchFamily="34" charset="0"/>
                <a:cs typeface="Arial" panose="020B0604020202020204" pitchFamily="34" charset="0"/>
              </a:rPr>
              <a:t>“If you have any questions or concerns before that time, you can always call X at ________.</a:t>
            </a:r>
            <a:endParaRPr lang="en-CA" sz="1200" dirty="0">
              <a:solidFill>
                <a:srgbClr val="00CDCD"/>
              </a:solidFill>
              <a:effectLst/>
              <a:latin typeface="Arial" panose="020B0604020202020204" pitchFamily="34" charset="0"/>
              <a:cs typeface="Arial" panose="020B0604020202020204" pitchFamily="34" charset="0"/>
            </a:endParaRPr>
          </a:p>
          <a:p>
            <a:r>
              <a:rPr lang="en-CA" sz="1200" i="1" dirty="0">
                <a:solidFill>
                  <a:srgbClr val="00CDCD"/>
                </a:solidFill>
                <a:effectLst/>
                <a:latin typeface="Arial" panose="020B0604020202020204" pitchFamily="34" charset="0"/>
                <a:cs typeface="Arial" panose="020B0604020202020204" pitchFamily="34" charset="0"/>
              </a:rPr>
              <a:t>Likewise, if you can’t keep your appointment please give them a call. Don’t worry if you</a:t>
            </a:r>
            <a:endParaRPr lang="en-CA" sz="1200" dirty="0">
              <a:solidFill>
                <a:srgbClr val="00CDCD"/>
              </a:solidFill>
              <a:effectLst/>
              <a:latin typeface="Arial" panose="020B0604020202020204" pitchFamily="34" charset="0"/>
              <a:cs typeface="Arial" panose="020B0604020202020204" pitchFamily="34" charset="0"/>
            </a:endParaRPr>
          </a:p>
          <a:p>
            <a:r>
              <a:rPr lang="en-CA" sz="1200" i="1" dirty="0">
                <a:solidFill>
                  <a:srgbClr val="00CDCD"/>
                </a:solidFill>
                <a:effectLst/>
                <a:latin typeface="Arial" panose="020B0604020202020204" pitchFamily="34" charset="0"/>
                <a:cs typeface="Arial" panose="020B0604020202020204" pitchFamily="34" charset="0"/>
              </a:rPr>
              <a:t>struggle at all with staying smokefree – the advisers at the service are friendly and I</a:t>
            </a:r>
            <a:endParaRPr lang="en-CA" sz="1200" dirty="0">
              <a:solidFill>
                <a:srgbClr val="00CDCD"/>
              </a:solidFill>
              <a:effectLst/>
              <a:latin typeface="Arial" panose="020B0604020202020204" pitchFamily="34" charset="0"/>
              <a:cs typeface="Arial" panose="020B0604020202020204" pitchFamily="34" charset="0"/>
            </a:endParaRPr>
          </a:p>
          <a:p>
            <a:r>
              <a:rPr lang="en-CA" sz="1200" i="1" dirty="0">
                <a:solidFill>
                  <a:srgbClr val="00CDCD"/>
                </a:solidFill>
                <a:effectLst/>
                <a:latin typeface="Arial" panose="020B0604020202020204" pitchFamily="34" charset="0"/>
                <a:cs typeface="Arial" panose="020B0604020202020204" pitchFamily="34" charset="0"/>
              </a:rPr>
              <a:t>think you will find their support will be really helpful.”</a:t>
            </a:r>
            <a:endParaRPr lang="en-CA" sz="1200" dirty="0">
              <a:solidFill>
                <a:srgbClr val="00CDCD"/>
              </a:solidFill>
              <a:effectLst/>
              <a:latin typeface="Arial" panose="020B0604020202020204" pitchFamily="34" charset="0"/>
              <a:cs typeface="Arial" panose="020B0604020202020204" pitchFamily="34" charset="0"/>
            </a:endParaRPr>
          </a:p>
          <a:p>
            <a:pPr marL="0" indent="0">
              <a:buFontTx/>
              <a:buNone/>
            </a:pPr>
            <a:endParaRPr lang="en-CA" sz="1200" b="0" i="0" dirty="0">
              <a:effectLst/>
              <a:latin typeface="Arial" panose="020B0604020202020204" pitchFamily="34" charset="0"/>
              <a:cs typeface="Arial" panose="020B0604020202020204" pitchFamily="34" charset="0"/>
            </a:endParaRPr>
          </a:p>
          <a:p>
            <a:pPr marL="0" indent="0">
              <a:buFontTx/>
              <a:buNone/>
            </a:pPr>
            <a:r>
              <a:rPr lang="en-CA" sz="1200" b="1" i="0" dirty="0">
                <a:effectLst/>
                <a:latin typeface="Arial" panose="020B0604020202020204" pitchFamily="34" charset="0"/>
                <a:cs typeface="Arial" panose="020B0604020202020204" pitchFamily="34" charset="0"/>
              </a:rPr>
              <a:t>Inform the patient about follow-up calls that will take place 7–14 days and one-month post-discharge.</a:t>
            </a:r>
            <a:endParaRPr lang="en-CA" sz="1200" b="1" i="0" dirty="0">
              <a:solidFill>
                <a:srgbClr val="00CDCD"/>
              </a:solidFill>
              <a:effectLst/>
              <a:latin typeface="Arial" panose="020B0604020202020204" pitchFamily="34" charset="0"/>
              <a:cs typeface="Arial" panose="020B0604020202020204" pitchFamily="34" charset="0"/>
            </a:endParaRPr>
          </a:p>
          <a:p>
            <a:r>
              <a:rPr lang="en-CA" sz="1200" i="1" dirty="0">
                <a:solidFill>
                  <a:srgbClr val="00CDCD"/>
                </a:solidFill>
                <a:effectLst/>
                <a:latin typeface="Arial" panose="020B0604020202020204" pitchFamily="34" charset="0"/>
                <a:cs typeface="Arial" panose="020B0604020202020204" pitchFamily="34" charset="0"/>
              </a:rPr>
              <a:t>“We follow-up with all patients following discharge from hospital. We will plan to</a:t>
            </a:r>
          </a:p>
          <a:p>
            <a:r>
              <a:rPr lang="en-CA" sz="1200" i="1" dirty="0">
                <a:solidFill>
                  <a:srgbClr val="00CDCD"/>
                </a:solidFill>
                <a:effectLst/>
                <a:latin typeface="Arial" panose="020B0604020202020204" pitchFamily="34" charset="0"/>
                <a:cs typeface="Arial" panose="020B0604020202020204" pitchFamily="34" charset="0"/>
              </a:rPr>
              <a:t>give you a quick check-in call next week or the following. Can I just verify the number</a:t>
            </a:r>
          </a:p>
          <a:p>
            <a:r>
              <a:rPr lang="en-CA" sz="1200" i="1" dirty="0">
                <a:solidFill>
                  <a:srgbClr val="00CDCD"/>
                </a:solidFill>
                <a:effectLst/>
                <a:latin typeface="Arial" panose="020B0604020202020204" pitchFamily="34" charset="0"/>
                <a:cs typeface="Arial" panose="020B0604020202020204" pitchFamily="34" charset="0"/>
              </a:rPr>
              <a:t>you would like us to use to reach you? We will also schedule a time to see you back</a:t>
            </a:r>
          </a:p>
          <a:p>
            <a:r>
              <a:rPr lang="en-CA" sz="1200" i="1" dirty="0">
                <a:solidFill>
                  <a:srgbClr val="00CDCD"/>
                </a:solidFill>
                <a:effectLst/>
                <a:latin typeface="Arial" panose="020B0604020202020204" pitchFamily="34" charset="0"/>
                <a:cs typeface="Arial" panose="020B0604020202020204" pitchFamily="34" charset="0"/>
              </a:rPr>
              <a:t>here at the hospital.”</a:t>
            </a:r>
          </a:p>
          <a:p>
            <a:endParaRPr lang="en-CA" sz="1200" i="0" dirty="0">
              <a:effectLst/>
              <a:latin typeface="Arial" panose="020B0604020202020204" pitchFamily="34" charset="0"/>
              <a:cs typeface="Arial" panose="020B0604020202020204" pitchFamily="34" charset="0"/>
            </a:endParaRPr>
          </a:p>
          <a:p>
            <a:r>
              <a:rPr lang="en-CA" sz="1200" i="0" dirty="0">
                <a:effectLst/>
                <a:latin typeface="Arial" panose="020B0604020202020204" pitchFamily="34" charset="0"/>
                <a:cs typeface="Arial" panose="020B0604020202020204" pitchFamily="34" charset="0"/>
              </a:rPr>
              <a:t>Confirm the best contact number and time of day to contact the patient, noting this in the</a:t>
            </a:r>
          </a:p>
          <a:p>
            <a:r>
              <a:rPr lang="en-CA" sz="1200" i="0" dirty="0">
                <a:effectLst/>
                <a:latin typeface="Arial" panose="020B0604020202020204" pitchFamily="34" charset="0"/>
                <a:cs typeface="Arial" panose="020B0604020202020204" pitchFamily="34" charset="0"/>
              </a:rPr>
              <a:t>patient record.</a:t>
            </a:r>
            <a:endParaRPr lang="en-CA" sz="1200" b="0" i="0" dirty="0">
              <a:effectLst/>
              <a:latin typeface="Arial" panose="020B0604020202020204" pitchFamily="34" charset="0"/>
              <a:cs typeface="Arial" panose="020B0604020202020204" pitchFamily="34" charset="0"/>
            </a:endParaRPr>
          </a:p>
          <a:p>
            <a:endParaRPr lang="en-US" sz="1200" b="0" i="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dirty="0">
                <a:latin typeface="Arial" panose="020B0604020202020204" pitchFamily="34" charset="0"/>
                <a:cs typeface="Arial" panose="020B0604020202020204" pitchFamily="34" charset="0"/>
              </a:rPr>
              <a:t>4. </a:t>
            </a:r>
            <a:r>
              <a:rPr lang="en-CA" sz="1200" b="1" i="0" dirty="0">
                <a:effectLst/>
                <a:latin typeface="Arial" panose="020B0604020202020204" pitchFamily="34" charset="0"/>
                <a:cs typeface="Arial" panose="020B0604020202020204" pitchFamily="34" charset="0"/>
              </a:rPr>
              <a:t>Discuss plan/tips for staying smokefree following discharge</a:t>
            </a:r>
            <a:endParaRPr lang="en-CA" sz="1200" i="0" dirty="0">
              <a:effectLst/>
              <a:latin typeface="Arial" panose="020B0604020202020204" pitchFamily="34" charset="0"/>
              <a:cs typeface="Arial" panose="020B0604020202020204" pitchFamily="34" charset="0"/>
            </a:endParaRPr>
          </a:p>
          <a:p>
            <a:r>
              <a:rPr lang="en-CA" sz="1200" i="0" dirty="0">
                <a:effectLst/>
                <a:latin typeface="Arial" panose="020B0604020202020204" pitchFamily="34" charset="0"/>
                <a:cs typeface="Arial" panose="020B0604020202020204" pitchFamily="34" charset="0"/>
              </a:rPr>
              <a:t>Time permitting, provide guidance to all patients:</a:t>
            </a:r>
          </a:p>
          <a:p>
            <a:endParaRPr lang="en-CA" sz="1200" i="0" dirty="0">
              <a:solidFill>
                <a:srgbClr val="00CDCD"/>
              </a:solidFill>
              <a:effectLst/>
              <a:latin typeface="Arial" panose="020B0604020202020204" pitchFamily="34" charset="0"/>
              <a:cs typeface="Arial" panose="020B0604020202020204" pitchFamily="34" charset="0"/>
            </a:endParaRPr>
          </a:p>
          <a:p>
            <a:r>
              <a:rPr lang="en-CA" sz="1200" i="1" dirty="0">
                <a:solidFill>
                  <a:srgbClr val="00CDCD"/>
                </a:solidFill>
                <a:effectLst/>
                <a:latin typeface="Arial" panose="020B0604020202020204" pitchFamily="34" charset="0"/>
                <a:cs typeface="Arial" panose="020B0604020202020204" pitchFamily="34" charset="0"/>
              </a:rPr>
              <a:t>“There are a few things that other patients have found really helped to keep them</a:t>
            </a:r>
          </a:p>
          <a:p>
            <a:r>
              <a:rPr lang="en-CA" sz="1200" i="1" dirty="0">
                <a:solidFill>
                  <a:srgbClr val="00CDCD"/>
                </a:solidFill>
                <a:effectLst/>
                <a:latin typeface="Arial" panose="020B0604020202020204" pitchFamily="34" charset="0"/>
                <a:cs typeface="Arial" panose="020B0604020202020204" pitchFamily="34" charset="0"/>
              </a:rPr>
              <a:t>on track, could I share some of these with you?”</a:t>
            </a:r>
          </a:p>
          <a:p>
            <a:pPr marL="171450" indent="-171450">
              <a:buFont typeface="Arial" panose="020B0604020202020204" pitchFamily="34" charset="0"/>
              <a:buChar char="•"/>
            </a:pPr>
            <a:r>
              <a:rPr lang="en-CA" sz="1200" i="0" dirty="0">
                <a:solidFill>
                  <a:srgbClr val="00CDCD"/>
                </a:solidFill>
                <a:effectLst/>
                <a:latin typeface="Arial" panose="020B0604020202020204" pitchFamily="34" charset="0"/>
                <a:cs typeface="Arial" panose="020B0604020202020204" pitchFamily="34" charset="0"/>
              </a:rPr>
              <a:t>throw out all of your cigarettes, lighters and ashtrays</a:t>
            </a:r>
          </a:p>
          <a:p>
            <a:pPr marL="171450" indent="-171450">
              <a:buFont typeface="Arial" panose="020B0604020202020204" pitchFamily="34" charset="0"/>
              <a:buChar char="•"/>
            </a:pPr>
            <a:r>
              <a:rPr lang="en-CA" sz="1200" i="0" dirty="0">
                <a:solidFill>
                  <a:srgbClr val="00CDCD"/>
                </a:solidFill>
                <a:effectLst/>
                <a:latin typeface="Arial" panose="020B0604020202020204" pitchFamily="34" charset="0"/>
                <a:cs typeface="Arial" panose="020B0604020202020204" pitchFamily="34" charset="0"/>
              </a:rPr>
              <a:t>make a conscious effort to avoid people who smoke, especially in the first few weeks</a:t>
            </a:r>
          </a:p>
          <a:p>
            <a:pPr marL="171450" indent="-171450">
              <a:buFont typeface="Arial" panose="020B0604020202020204" pitchFamily="34" charset="0"/>
              <a:buChar char="•"/>
            </a:pPr>
            <a:r>
              <a:rPr lang="en-CA" sz="1200" i="0" dirty="0">
                <a:solidFill>
                  <a:srgbClr val="00CDCD"/>
                </a:solidFill>
                <a:effectLst/>
                <a:latin typeface="Arial" panose="020B0604020202020204" pitchFamily="34" charset="0"/>
                <a:cs typeface="Arial" panose="020B0604020202020204" pitchFamily="34" charset="0"/>
              </a:rPr>
              <a:t>try to keep yourself busy during the times when you would normally smoke</a:t>
            </a:r>
          </a:p>
          <a:p>
            <a:pPr marL="0" indent="0">
              <a:buFont typeface="Arial" panose="020B0604020202020204" pitchFamily="34" charset="0"/>
              <a:buNone/>
            </a:pPr>
            <a:endParaRPr lang="en-CA" sz="1200" b="0" i="0" dirty="0">
              <a:effectLst/>
              <a:latin typeface="Arial" panose="020B0604020202020204" pitchFamily="34" charset="0"/>
              <a:cs typeface="Arial" panose="020B0604020202020204" pitchFamily="34" charset="0"/>
            </a:endParaRPr>
          </a:p>
          <a:p>
            <a:pPr marL="0" indent="0">
              <a:buFont typeface="Arial" panose="020B0604020202020204" pitchFamily="34" charset="0"/>
              <a:buNone/>
            </a:pPr>
            <a:r>
              <a:rPr lang="en-CA" sz="1200" b="1" i="0" dirty="0">
                <a:effectLst/>
                <a:latin typeface="Arial" panose="020B0604020202020204" pitchFamily="34" charset="0"/>
                <a:cs typeface="Arial" panose="020B0604020202020204" pitchFamily="34" charset="0"/>
              </a:rPr>
              <a:t>Discuss plan for dealing with urges to smoke</a:t>
            </a:r>
          </a:p>
          <a:p>
            <a:pPr marL="171450" indent="-171450">
              <a:buFont typeface="Arial" panose="020B0604020202020204" pitchFamily="34" charset="0"/>
              <a:buChar char="•"/>
            </a:pPr>
            <a:r>
              <a:rPr lang="en-CA" sz="1200" i="0" dirty="0">
                <a:solidFill>
                  <a:srgbClr val="00FFFF"/>
                </a:solidFill>
                <a:effectLst/>
                <a:latin typeface="Arial" panose="020B0604020202020204" pitchFamily="34" charset="0"/>
                <a:cs typeface="Arial" panose="020B0604020202020204" pitchFamily="34" charset="0"/>
              </a:rPr>
              <a:t>Review 4Ds</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i="0" dirty="0">
                <a:solidFill>
                  <a:srgbClr val="00CDCD"/>
                </a:solidFill>
                <a:effectLst/>
                <a:latin typeface="Arial" panose="020B0604020202020204" pitchFamily="34" charset="0"/>
                <a:cs typeface="Arial" panose="020B0604020202020204" pitchFamily="34" charset="0"/>
              </a:rPr>
              <a:t>If you do get the urge to smoke, use the [faster-acting NRT product, e.g. inhalator or spray] to help the craving pass, or distract yourself until the urges to smoke pass.”</a:t>
            </a:r>
          </a:p>
          <a:p>
            <a:pPr marL="0" indent="0">
              <a:buFont typeface="Arial" panose="020B0604020202020204" pitchFamily="34" charset="0"/>
              <a:buNone/>
            </a:pPr>
            <a:endParaRPr lang="en-CA" sz="1200" b="1" i="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sz="1200" b="1" i="0" dirty="0">
                <a:effectLst/>
                <a:latin typeface="Arial" panose="020B0604020202020204" pitchFamily="34" charset="0"/>
                <a:cs typeface="Arial" panose="020B0604020202020204" pitchFamily="34" charset="0"/>
              </a:rPr>
              <a:t>Reinforce the importance of abrupt cessation and dealing with any lapses</a:t>
            </a:r>
          </a:p>
          <a:p>
            <a:pPr marL="171450" indent="-171450">
              <a:buFont typeface="Arial" panose="020B0604020202020204" pitchFamily="34" charset="0"/>
              <a:buChar char="•"/>
            </a:pPr>
            <a:r>
              <a:rPr lang="en-CA" sz="1200" b="1" i="0" dirty="0">
                <a:effectLst/>
                <a:latin typeface="Arial" panose="020B0604020202020204" pitchFamily="34" charset="0"/>
                <a:cs typeface="Arial" panose="020B0604020202020204" pitchFamily="34" charset="0"/>
              </a:rPr>
              <a:t>Ask about other people who smoke in the home and signpost to local stop smoking support as appropriate</a:t>
            </a:r>
          </a:p>
          <a:p>
            <a:endParaRPr lang="en-CA" sz="1200" i="0" dirty="0">
              <a:effectLst/>
              <a:latin typeface="Arial" panose="020B0604020202020204" pitchFamily="34" charset="0"/>
              <a:cs typeface="Arial" panose="020B0604020202020204" pitchFamily="34" charset="0"/>
            </a:endParaRPr>
          </a:p>
          <a:p>
            <a:r>
              <a:rPr lang="en-CA" sz="1200" i="0" dirty="0">
                <a:effectLst/>
                <a:latin typeface="Arial" panose="020B0604020202020204" pitchFamily="34" charset="0"/>
                <a:cs typeface="Arial" panose="020B0604020202020204" pitchFamily="34" charset="0"/>
              </a:rPr>
              <a:t>For patients who identify having other people who smoke in the home or significant others, identify strategies for coping.</a:t>
            </a:r>
          </a:p>
          <a:p>
            <a:pPr marL="0" indent="0">
              <a:buFont typeface="Arial" panose="020B0604020202020204" pitchFamily="34" charset="0"/>
              <a:buNone/>
            </a:pPr>
            <a:endParaRPr lang="en-CA" sz="1200" b="0" i="0" dirty="0">
              <a:effectLst/>
              <a:latin typeface="Arial" panose="020B0604020202020204" pitchFamily="34" charset="0"/>
              <a:cs typeface="Arial" panose="020B0604020202020204" pitchFamily="34" charset="0"/>
            </a:endParaRPr>
          </a:p>
          <a:p>
            <a:pPr marL="0" indent="0">
              <a:buFont typeface="Arial" panose="020B0604020202020204" pitchFamily="34" charset="0"/>
              <a:buNone/>
            </a:pPr>
            <a:r>
              <a:rPr lang="en-CA" sz="1200" b="1" i="0" dirty="0">
                <a:effectLst/>
                <a:latin typeface="Arial" panose="020B0604020202020204" pitchFamily="34" charset="0"/>
                <a:cs typeface="Arial" panose="020B0604020202020204" pitchFamily="34" charset="0"/>
              </a:rPr>
              <a:t>Identify support persons and plan ahead for patients with other people who smoke in the home</a:t>
            </a:r>
            <a:endParaRPr lang="en-US" sz="1200" b="1" i="0" dirty="0">
              <a:latin typeface="Arial" panose="020B0604020202020204" pitchFamily="34" charset="0"/>
              <a:cs typeface="Arial" panose="020B0604020202020204" pitchFamily="34" charset="0"/>
            </a:endParaRPr>
          </a:p>
          <a:p>
            <a:r>
              <a:rPr lang="en-CA" sz="1200" i="1" dirty="0">
                <a:solidFill>
                  <a:srgbClr val="00CDCD"/>
                </a:solidFill>
                <a:effectLst/>
                <a:latin typeface="Arial" panose="020B0604020202020204" pitchFamily="34" charset="0"/>
                <a:cs typeface="Arial" panose="020B0604020202020204" pitchFamily="34" charset="0"/>
              </a:rPr>
              <a:t>“Is there someone that will be able to support you with your goal to stop smoking? Someone who can lend you support and encouragement or be there for you in any difficult times as you make this important change?”</a:t>
            </a:r>
          </a:p>
          <a:p>
            <a:endParaRPr lang="en-CA" sz="1200" i="0" dirty="0">
              <a:effectLst/>
              <a:latin typeface="Arial" panose="020B0604020202020204" pitchFamily="34" charset="0"/>
              <a:cs typeface="Arial" panose="020B0604020202020204" pitchFamily="34" charset="0"/>
            </a:endParaRPr>
          </a:p>
          <a:p>
            <a:r>
              <a:rPr lang="en-CA" sz="1200" i="0" dirty="0">
                <a:effectLst/>
                <a:latin typeface="Arial" panose="020B0604020202020204" pitchFamily="34" charset="0"/>
                <a:cs typeface="Arial" panose="020B0604020202020204" pitchFamily="34" charset="0"/>
              </a:rPr>
              <a:t>Be prepared for situations in which there is no ‘support person’ and provide reassurance that this is ok.</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1"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5. Provide summary and address questions or concerns</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Verbally and ideally in written form summarize the plan following discharge from hospital. </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Allow time for patients to ask any questions. </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Prompt commitment from patient to staying smokefree or achieving harm reduction goals. Have patient repeat aloud the plan. </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Provide positive reinforcement and that you will look forward to hearing how they are doing. </a:t>
            </a:r>
          </a:p>
          <a:p>
            <a:endParaRPr lang="en-US" sz="1800" b="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25</a:t>
            </a:fld>
            <a:endParaRPr lang="en-US" dirty="0"/>
          </a:p>
        </p:txBody>
      </p:sp>
    </p:spTree>
    <p:extLst>
      <p:ext uri="{BB962C8B-B14F-4D97-AF65-F5344CB8AC3E}">
        <p14:creationId xmlns:p14="http://schemas.microsoft.com/office/powerpoint/2010/main" val="1963687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CA" sz="1200" i="0" dirty="0">
                <a:effectLst/>
                <a:latin typeface="Arial" panose="020B0604020202020204" pitchFamily="34" charset="0"/>
                <a:cs typeface="Arial" panose="020B0604020202020204" pitchFamily="34" charset="0"/>
              </a:rPr>
              <a:t>Tobacco dependence treatment initiated in hospital will be more successful when follow-up support is provided for a minimum of one-month post-discharge. Some patients will need more intensive and longer support to remain smokefree.</a:t>
            </a:r>
          </a:p>
          <a:p>
            <a:endParaRPr lang="en-CA" sz="1200" i="0" dirty="0">
              <a:effectLst/>
              <a:latin typeface="Arial" panose="020B0604020202020204" pitchFamily="34" charset="0"/>
              <a:cs typeface="Arial" panose="020B0604020202020204" pitchFamily="34" charset="0"/>
            </a:endParaRPr>
          </a:p>
          <a:p>
            <a:r>
              <a:rPr lang="en-CA" sz="1200" i="0" dirty="0">
                <a:effectLst/>
                <a:latin typeface="Arial" panose="020B0604020202020204" pitchFamily="34" charset="0"/>
                <a:cs typeface="Arial" panose="020B0604020202020204" pitchFamily="34" charset="0"/>
              </a:rPr>
              <a:t>Trained community providers will provide follow-up support to patients following discharge from hospital. The follow-up support available differs across the country and it is important for TDAs to be aware of options available locally and have effective referral pathways and strong working relationships with community providers. Figure 5 depicts the transfer of care to post-discharge follow-up support.</a:t>
            </a:r>
          </a:p>
          <a:p>
            <a:r>
              <a:rPr lang="en-CA" sz="1200" i="0" dirty="0">
                <a:effectLst/>
                <a:latin typeface="Arial" panose="020B0604020202020204" pitchFamily="34" charset="0"/>
                <a:cs typeface="Arial" panose="020B0604020202020204" pitchFamily="34" charset="0"/>
              </a:rPr>
              <a:t>At present there are five options for patients to receive support:</a:t>
            </a:r>
          </a:p>
          <a:p>
            <a:endParaRPr lang="en-CA" sz="1200" i="0" dirty="0">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1. Local Authority Stop Smoking Services (LA SSSs) </a:t>
            </a:r>
            <a:r>
              <a:rPr lang="en-CA" sz="1200" i="0" dirty="0">
                <a:effectLst/>
                <a:latin typeface="Arial" panose="020B0604020202020204" pitchFamily="34" charset="0"/>
                <a:cs typeface="Arial" panose="020B0604020202020204" pitchFamily="34" charset="0"/>
              </a:rPr>
              <a:t>– LA SSSs should be prepared to receive referrals and provide ongoing support post discharge from the acute trust.</a:t>
            </a:r>
          </a:p>
          <a:p>
            <a:endParaRPr lang="en-CA" sz="1200" i="0" dirty="0">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2. NHS Community Pharmacy Smoking Cessation Service (SCS) – </a:t>
            </a:r>
            <a:r>
              <a:rPr lang="en-CA" sz="1200" i="0" dirty="0">
                <a:effectLst/>
                <a:latin typeface="Arial" panose="020B0604020202020204" pitchFamily="34" charset="0"/>
                <a:cs typeface="Arial" panose="020B0604020202020204" pitchFamily="34" charset="0"/>
              </a:rPr>
              <a:t>The NHS Community Pharmacy SCS has been designed to enable NHS trusts to undertake a transfer of care on patient discharge, referring patients, where they consent, to a participating community pharmacy of their choice. The service specification for the Community Pharmacy SCS indicates that patients who relapse between weeks 4–12 will not be eligible to continue in the service and may be referred to a LA SSSs.</a:t>
            </a:r>
          </a:p>
          <a:p>
            <a:endParaRPr lang="en-US" sz="1200" i="0" dirty="0">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3. Trust Tobacco Dependence Teams </a:t>
            </a:r>
            <a:r>
              <a:rPr lang="en-CA" sz="1200" i="0" dirty="0">
                <a:effectLst/>
                <a:latin typeface="Arial" panose="020B0604020202020204" pitchFamily="34" charset="0"/>
                <a:cs typeface="Arial" panose="020B0604020202020204" pitchFamily="34" charset="0"/>
              </a:rPr>
              <a:t>– Some trusts will have capacity to offer patients post discharge support from the trust Tobacco Dependence Team. Where this capacity exists, trusts may follow patients for 3–12 months following discharge.</a:t>
            </a:r>
          </a:p>
          <a:p>
            <a:endParaRPr lang="en-CA" sz="1200" i="0" dirty="0">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4. Community Mental Health (CMH) Tobacco Dependence Teams </a:t>
            </a:r>
            <a:r>
              <a:rPr lang="en-CA" sz="1200" i="0" dirty="0">
                <a:effectLst/>
                <a:latin typeface="Arial" panose="020B0604020202020204" pitchFamily="34" charset="0"/>
                <a:cs typeface="Arial" panose="020B0604020202020204" pitchFamily="34" charset="0"/>
              </a:rPr>
              <a:t>– Some localities will have CMH Tobacco Dependence Teams that have received specialised training and will provide</a:t>
            </a:r>
          </a:p>
          <a:p>
            <a:r>
              <a:rPr lang="en-CA" sz="1200" i="0" dirty="0">
                <a:effectLst/>
                <a:latin typeface="Arial" panose="020B0604020202020204" pitchFamily="34" charset="0"/>
                <a:cs typeface="Arial" panose="020B0604020202020204" pitchFamily="34" charset="0"/>
              </a:rPr>
              <a:t>follow-up support to patients with severe mental health illness in the community setting. A national training standard has been developed for CMH Tobacco Dependence Advisers.</a:t>
            </a:r>
          </a:p>
          <a:p>
            <a:endParaRPr lang="en-CA" sz="1200" i="0" dirty="0">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5. Digital support </a:t>
            </a:r>
            <a:r>
              <a:rPr lang="en-CA" sz="1200" i="0" dirty="0">
                <a:effectLst/>
                <a:latin typeface="Arial" panose="020B0604020202020204" pitchFamily="34" charset="0"/>
                <a:cs typeface="Arial" panose="020B0604020202020204" pitchFamily="34" charset="0"/>
              </a:rPr>
              <a:t>– Some localities offer digital post-discharge follow-up via one of the available smartphone digital applications.</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26</a:t>
            </a:fld>
            <a:endParaRPr lang="en-US" dirty="0"/>
          </a:p>
        </p:txBody>
      </p:sp>
    </p:spTree>
    <p:extLst>
      <p:ext uri="{BB962C8B-B14F-4D97-AF65-F5344CB8AC3E}">
        <p14:creationId xmlns:p14="http://schemas.microsoft.com/office/powerpoint/2010/main" val="2490967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a:t>
            </a:r>
            <a:r>
              <a:rPr lang="en-GB" sz="1200" b="1" dirty="0">
                <a:effectLst/>
                <a:latin typeface="Arial" panose="020B0604020202020204" pitchFamily="34" charset="0"/>
                <a:ea typeface="Times New Roman" panose="02020603050405020304" pitchFamily="18" charset="0"/>
                <a:cs typeface="Arial" panose="020B0604020202020204" pitchFamily="34" charset="0"/>
              </a:rPr>
              <a:t>Animated slide: 4 clicks to reveal all content]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The not a puff rule means that the treatment programme is built around the patient setting a quit date and not smoking at all after that date, not even a single puff.</a:t>
            </a:r>
          </a:p>
          <a:p>
            <a:r>
              <a:rPr lang="en-GB"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Why is the not a puff rule important? </a:t>
            </a:r>
            <a:r>
              <a:rPr lang="en-GB" sz="1200" dirty="0">
                <a:effectLst/>
                <a:latin typeface="Arial" panose="020B0604020202020204" pitchFamily="34" charset="0"/>
                <a:ea typeface="Times New Roman" panose="02020603050405020304" pitchFamily="18" charset="0"/>
                <a:cs typeface="Arial" panose="020B0604020202020204" pitchFamily="34" charset="0"/>
              </a:rPr>
              <a:t>[Trainer: you could invite participants to answer this question before moving on to the explanation]</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Research indicates that </a:t>
            </a:r>
            <a:r>
              <a:rPr lang="en-GB" sz="1200" dirty="0">
                <a:effectLst/>
                <a:latin typeface="Arial" panose="020B0604020202020204" pitchFamily="34" charset="0"/>
                <a:ea typeface="Times New Roman" panose="02020603050405020304" pitchFamily="18" charset="0"/>
                <a:cs typeface="Arial" panose="020B0604020202020204" pitchFamily="34" charset="0"/>
              </a:rPr>
              <a:t>between 75% and 95% of quitters who have a single cigarette resume regular smoking. One study (Brandon et al 1990) found that 94% of ‘lapsers’ had a second cigarette and that half of these did so within 24 hours.</a:t>
            </a: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Even a single puff on a cigarette reminds the patient’s mind and body what they are missing by not smoking. Withdrawal symptoms are not going to ease if the patient smokes, however little, after their quit date.</a:t>
            </a: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Stopping completely allows the ‘habit’ element of smoking to be weakened and new habits to be developed.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Self-control and self-efficacy increase through continued abstinence.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Ask participants how they feel about discussing the not a puff rule with patients.</a:t>
            </a:r>
            <a:endParaRPr lang="en-GB" alt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27</a:t>
            </a:fld>
            <a:endParaRPr lang="en-US" dirty="0"/>
          </a:p>
        </p:txBody>
      </p:sp>
    </p:spTree>
    <p:extLst>
      <p:ext uri="{BB962C8B-B14F-4D97-AF65-F5344CB8AC3E}">
        <p14:creationId xmlns:p14="http://schemas.microsoft.com/office/powerpoint/2010/main" val="19153679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dirty="0">
                <a:latin typeface="Arial" panose="020B0604020202020204" pitchFamily="34" charset="0"/>
                <a:cs typeface="Arial" panose="020B0604020202020204" pitchFamily="34" charset="0"/>
              </a:rPr>
              <a:t>We know that the  </a:t>
            </a:r>
            <a:r>
              <a:rPr lang="en-CA" sz="1200" i="0" dirty="0">
                <a:effectLst/>
                <a:latin typeface="Arial" panose="020B0604020202020204" pitchFamily="34" charset="0"/>
                <a:cs typeface="Arial" panose="020B0604020202020204" pitchFamily="34" charset="0"/>
              </a:rPr>
              <a:t>risk of relapse to smoking is greatest in the first month after stopping when withdrawal symptoms and urges to smoke are at their peak. The early period post-discharge, when patients return to their regular routines and environments, can add a further challenge.</a:t>
            </a:r>
          </a:p>
          <a:p>
            <a:endParaRPr lang="en-US" sz="11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28</a:t>
            </a:fld>
            <a:endParaRPr lang="en-US" dirty="0"/>
          </a:p>
        </p:txBody>
      </p:sp>
    </p:spTree>
    <p:extLst>
      <p:ext uri="{BB962C8B-B14F-4D97-AF65-F5344CB8AC3E}">
        <p14:creationId xmlns:p14="http://schemas.microsoft.com/office/powerpoint/2010/main" val="26365228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GB" b="1" dirty="0">
                <a:latin typeface="Arial" panose="020B0604020202020204" pitchFamily="34" charset="0"/>
                <a:cs typeface="Arial" panose="020B0604020202020204" pitchFamily="34" charset="0"/>
              </a:rPr>
              <a:t>Full instructions: Trainer guide Day 2, page 15: Activity 6: Risk identification and problem solving.</a:t>
            </a:r>
          </a:p>
          <a:p>
            <a:r>
              <a:rPr lang="en-CA" b="1" dirty="0">
                <a:latin typeface="Arial" panose="020B0604020202020204" pitchFamily="34" charset="0"/>
                <a:cs typeface="Arial" panose="020B0604020202020204" pitchFamily="34" charset="0"/>
              </a:rPr>
              <a:t> </a:t>
            </a:r>
            <a:endParaRPr lang="en-CA"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Activity summary:</a:t>
            </a:r>
            <a:endParaRPr lang="en-US" dirty="0">
              <a:latin typeface="Arial" panose="020B0604020202020204" pitchFamily="34" charset="0"/>
              <a:cs typeface="Arial" panose="020B0604020202020204" pitchFamily="34" charset="0"/>
            </a:endParaRPr>
          </a:p>
          <a:p>
            <a:pPr marL="171450" indent="-171450">
              <a:buFont typeface="Arial"/>
              <a:buChar char="•"/>
            </a:pPr>
            <a:r>
              <a:rPr lang="en-GB" b="1" dirty="0">
                <a:latin typeface="Arial" panose="020B0604020202020204" pitchFamily="34" charset="0"/>
                <a:cs typeface="Arial" panose="020B0604020202020204" pitchFamily="34" charset="0"/>
              </a:rPr>
              <a:t>Method: </a:t>
            </a:r>
            <a:r>
              <a:rPr lang="en-GB" b="0" dirty="0">
                <a:latin typeface="Arial" panose="020B0604020202020204" pitchFamily="34" charset="0"/>
                <a:cs typeface="Arial" panose="020B0604020202020204" pitchFamily="34" charset="0"/>
              </a:rPr>
              <a:t>Breakout </a:t>
            </a:r>
            <a:r>
              <a:rPr lang="en-GB" dirty="0">
                <a:latin typeface="Arial" panose="020B0604020202020204" pitchFamily="34" charset="0"/>
                <a:cs typeface="Arial" panose="020B0604020202020204" pitchFamily="34" charset="0"/>
              </a:rPr>
              <a:t>rooms</a:t>
            </a:r>
            <a:endParaRPr lang="en-US" dirty="0">
              <a:latin typeface="Arial" panose="020B0604020202020204" pitchFamily="34" charset="0"/>
              <a:cs typeface="Arial" panose="020B0604020202020204" pitchFamily="34" charset="0"/>
            </a:endParaRPr>
          </a:p>
          <a:p>
            <a:pPr marL="171450" indent="-171450">
              <a:buFont typeface="Arial"/>
              <a:buChar char="•"/>
            </a:pPr>
            <a:r>
              <a:rPr lang="en-GB" b="1" dirty="0">
                <a:latin typeface="Arial" panose="020B0604020202020204" pitchFamily="34" charset="0"/>
                <a:cs typeface="Arial" panose="020B0604020202020204" pitchFamily="34" charset="0"/>
              </a:rPr>
              <a:t>Number per group</a:t>
            </a:r>
            <a:r>
              <a:rPr lang="en-GB" dirty="0">
                <a:latin typeface="Arial" panose="020B0604020202020204" pitchFamily="34" charset="0"/>
                <a:cs typeface="Arial" panose="020B0604020202020204" pitchFamily="34" charset="0"/>
              </a:rPr>
              <a:t>: 4-5</a:t>
            </a:r>
            <a:endParaRPr lang="en-US" dirty="0">
              <a:latin typeface="Arial" panose="020B0604020202020204" pitchFamily="34" charset="0"/>
              <a:cs typeface="Arial" panose="020B0604020202020204" pitchFamily="34" charset="0"/>
            </a:endParaRPr>
          </a:p>
          <a:p>
            <a:pPr marL="171450" indent="-171450">
              <a:buFont typeface="Arial"/>
              <a:buChar char="•"/>
            </a:pPr>
            <a:r>
              <a:rPr lang="en-GB" b="1" dirty="0">
                <a:latin typeface="Arial" panose="020B0604020202020204" pitchFamily="34" charset="0"/>
                <a:cs typeface="Arial" panose="020B0604020202020204" pitchFamily="34" charset="0"/>
              </a:rPr>
              <a:t>Duration: </a:t>
            </a:r>
            <a:r>
              <a:rPr lang="en-GB" b="0" dirty="0">
                <a:latin typeface="Arial" panose="020B0604020202020204" pitchFamily="34" charset="0"/>
                <a:cs typeface="Arial" panose="020B0604020202020204" pitchFamily="34" charset="0"/>
              </a:rPr>
              <a:t>7-10</a:t>
            </a:r>
            <a:r>
              <a:rPr lang="en-GB" dirty="0">
                <a:latin typeface="Arial" panose="020B0604020202020204" pitchFamily="34" charset="0"/>
                <a:cs typeface="Arial" panose="020B0604020202020204" pitchFamily="34" charset="0"/>
              </a:rPr>
              <a:t> minutes</a:t>
            </a:r>
          </a:p>
          <a:p>
            <a:pPr marL="171450" indent="-171450">
              <a:buFont typeface="Arial"/>
              <a:buChar char="•"/>
            </a:pPr>
            <a:r>
              <a:rPr lang="en-GB" b="1" dirty="0">
                <a:latin typeface="Arial" panose="020B0604020202020204" pitchFamily="34" charset="0"/>
                <a:cs typeface="Arial" panose="020B0604020202020204" pitchFamily="34" charset="0"/>
              </a:rPr>
              <a:t>Handout: </a:t>
            </a:r>
            <a:r>
              <a:rPr lang="en-GB" b="0" dirty="0">
                <a:latin typeface="Arial" panose="020B0604020202020204" pitchFamily="34" charset="0"/>
                <a:cs typeface="Arial" panose="020B0604020202020204" pitchFamily="34" charset="0"/>
              </a:rPr>
              <a:t>Day 2 </a:t>
            </a:r>
            <a:r>
              <a:rPr lang="en-GB" dirty="0">
                <a:latin typeface="Arial" panose="020B0604020202020204" pitchFamily="34" charset="0"/>
                <a:cs typeface="Arial" panose="020B0604020202020204" pitchFamily="34" charset="0"/>
              </a:rPr>
              <a:t>Handout 6: strategies</a:t>
            </a:r>
            <a:endParaRPr lang="en-US" dirty="0">
              <a:latin typeface="Arial" panose="020B0604020202020204" pitchFamily="34" charset="0"/>
              <a:cs typeface="Arial" panose="020B0604020202020204" pitchFamily="34" charset="0"/>
            </a:endParaRPr>
          </a:p>
          <a:p>
            <a:endParaRPr lang="en-GB" altLang="en-US" sz="1200" b="1" dirty="0"/>
          </a:p>
          <a:p>
            <a:r>
              <a:rPr lang="en-GB" altLang="en-US" sz="1200" b="1" dirty="0"/>
              <a:t>[Trainer: </a:t>
            </a:r>
            <a:r>
              <a:rPr lang="en-GB" altLang="en-US" sz="1200" b="0" dirty="0"/>
              <a:t>The slide is animated and each box will clear on mouse click.]</a:t>
            </a:r>
          </a:p>
          <a:p>
            <a:endParaRPr lang="en-GB" altLang="en-US" dirty="0"/>
          </a:p>
          <a:p>
            <a:r>
              <a:rPr lang="en-US" dirty="0">
                <a:latin typeface="Arial" panose="020B0604020202020204" pitchFamily="34" charset="0"/>
                <a:cs typeface="Arial" panose="020B0604020202020204" pitchFamily="34" charset="0"/>
              </a:rPr>
              <a:t>Planning head is key. Having the patient identify 1 to 3 potentially high-risk situation in the next day or week can be useful and you can work with patient to develop a plan to the scenarios the patients identified when possible.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There are some common high-risk situations. Its not uncommon for someone to be triggered to smoke when the have:</a:t>
            </a:r>
          </a:p>
          <a:p>
            <a:pPr marL="171450" indent="-171450">
              <a:lnSpc>
                <a:spcPct val="90000"/>
              </a:lnSpc>
              <a:buFont typeface="Arial" panose="020B0604020202020204" pitchFamily="34" charset="0"/>
              <a:buChar char="•"/>
            </a:pPr>
            <a:r>
              <a:rPr lang="en-CA" altLang="en-US" dirty="0">
                <a:latin typeface="Arial"/>
                <a:cs typeface="Arial"/>
              </a:rPr>
              <a:t>Arguments with others</a:t>
            </a:r>
          </a:p>
          <a:p>
            <a:pPr marL="171450" indent="-171450">
              <a:lnSpc>
                <a:spcPct val="90000"/>
              </a:lnSpc>
              <a:buFont typeface="Arial" panose="020B0604020202020204" pitchFamily="34" charset="0"/>
              <a:buChar char="•"/>
            </a:pPr>
            <a:r>
              <a:rPr lang="en-CA" altLang="en-US" dirty="0">
                <a:latin typeface="Arial"/>
                <a:cs typeface="Arial"/>
              </a:rPr>
              <a:t>Financial pressures / bills</a:t>
            </a:r>
            <a:endParaRPr lang="en-CA" dirty="0"/>
          </a:p>
          <a:p>
            <a:pPr marL="171450" indent="-171450">
              <a:lnSpc>
                <a:spcPct val="90000"/>
              </a:lnSpc>
              <a:buFont typeface="Arial" panose="020B0604020202020204" pitchFamily="34" charset="0"/>
              <a:buChar char="•"/>
            </a:pPr>
            <a:r>
              <a:rPr lang="en-CA" altLang="en-US" dirty="0">
                <a:latin typeface="Arial"/>
                <a:cs typeface="Arial"/>
              </a:rPr>
              <a:t>Being with other people who smoke</a:t>
            </a:r>
            <a:endParaRPr lang="en-CA" dirty="0"/>
          </a:p>
          <a:p>
            <a:pPr marL="171450" indent="-171450">
              <a:lnSpc>
                <a:spcPct val="90000"/>
              </a:lnSpc>
              <a:buFont typeface="Arial" panose="020B0604020202020204" pitchFamily="34" charset="0"/>
              <a:buChar char="•"/>
            </a:pPr>
            <a:r>
              <a:rPr lang="en-CA" altLang="en-US" dirty="0">
                <a:latin typeface="Arial"/>
                <a:cs typeface="Arial"/>
              </a:rPr>
              <a:t>Lack of structure / boredom </a:t>
            </a:r>
            <a:endParaRPr lang="en-CA" dirty="0"/>
          </a:p>
          <a:p>
            <a:pPr marL="171450" indent="-171450">
              <a:lnSpc>
                <a:spcPct val="90000"/>
              </a:lnSpc>
              <a:buFont typeface="Arial" panose="020B0604020202020204" pitchFamily="34" charset="0"/>
              <a:buChar char="•"/>
            </a:pPr>
            <a:r>
              <a:rPr lang="en-CA" altLang="en-US" dirty="0">
                <a:latin typeface="Arial"/>
                <a:cs typeface="Arial"/>
              </a:rPr>
              <a:t>Feeling stressed / anxious in social situations </a:t>
            </a:r>
            <a:endParaRPr lang="en-CA" dirty="0"/>
          </a:p>
          <a:p>
            <a:pPr marL="171450" indent="-171450">
              <a:lnSpc>
                <a:spcPct val="90000"/>
              </a:lnSpc>
              <a:buFont typeface="Arial" panose="020B0604020202020204" pitchFamily="34" charset="0"/>
              <a:buChar char="•"/>
            </a:pPr>
            <a:r>
              <a:rPr lang="en-CA" altLang="en-US" dirty="0">
                <a:latin typeface="Arial"/>
                <a:cs typeface="Arial"/>
              </a:rPr>
              <a:t>Feeling self-conscious (such as standing at bus stop)</a:t>
            </a:r>
            <a:endParaRPr lang="en-CA" dirty="0"/>
          </a:p>
          <a:p>
            <a:endParaRPr lang="en-GB" alt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29</a:t>
            </a:fld>
            <a:endParaRPr lang="en-US" dirty="0"/>
          </a:p>
        </p:txBody>
      </p:sp>
    </p:spTree>
    <p:extLst>
      <p:ext uri="{BB962C8B-B14F-4D97-AF65-F5344CB8AC3E}">
        <p14:creationId xmlns:p14="http://schemas.microsoft.com/office/powerpoint/2010/main" val="2261273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371DC-29BF-B7D5-D619-C61BAF64DC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7D5B65-0BB4-C1BB-52FA-3D5ACB7F5A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1D72E1-EB51-8EEF-814B-38B3E99F4FBD}"/>
              </a:ext>
            </a:extLst>
          </p:cNvPr>
          <p:cNvSpPr>
            <a:spLocks noGrp="1"/>
          </p:cNvSpPr>
          <p:nvPr>
            <p:ph type="body" idx="1"/>
          </p:nvPr>
        </p:nvSpPr>
        <p:spPr/>
        <p:txBody>
          <a:bodyPr>
            <a:normAutofit fontScale="47500" lnSpcReduction="20000"/>
          </a:bodyPr>
          <a:lstStyle/>
          <a:p>
            <a:r>
              <a:rPr lang="en-GB" sz="1200" dirty="0">
                <a:effectLst/>
                <a:latin typeface="Arial" panose="020B0604020202020204" pitchFamily="34" charset="0"/>
                <a:ea typeface="Times New Roman" panose="02020603050405020304" pitchFamily="18" charset="0"/>
                <a:cs typeface="Arial" panose="020B0604020202020204" pitchFamily="34" charset="0"/>
              </a:rPr>
              <a:t>This slide presents a list of some of the drugs metabolized by the CPY450 enzyme, the metabolism of which is affected by smoking. </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b="1" dirty="0">
                <a:effectLst/>
                <a:latin typeface="Arial" panose="020B0604020202020204" pitchFamily="34" charset="0"/>
                <a:ea typeface="Times New Roman" panose="02020603050405020304" pitchFamily="18" charset="0"/>
                <a:cs typeface="Arial" panose="020B0604020202020204" pitchFamily="34" charset="0"/>
              </a:rPr>
              <a:t>The list on the slide is not exhaustive.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a:effectLst/>
                <a:latin typeface="Arial"/>
                <a:ea typeface="Times New Roman" panose="02020603050405020304" pitchFamily="18" charset="0"/>
                <a:cs typeface="Arial"/>
              </a:rPr>
              <a:t>Antidepressants - (e.g. </a:t>
            </a:r>
            <a:r>
              <a:rPr lang="en-GB">
                <a:latin typeface="Arial"/>
                <a:ea typeface="Times New Roman" panose="02020603050405020304" pitchFamily="18" charset="0"/>
                <a:cs typeface="Arial"/>
              </a:rPr>
              <a:t>amitriptyline</a:t>
            </a:r>
            <a:r>
              <a:rPr lang="en-GB" sz="1200">
                <a:effectLst/>
                <a:latin typeface="Arial"/>
                <a:ea typeface="Times New Roman" panose="02020603050405020304" pitchFamily="18" charset="0"/>
                <a:cs typeface="Arial"/>
              </a:rPr>
              <a:t>, clomipramine, desipramine, imipramine, fluvoxamine (partly), </a:t>
            </a:r>
            <a:r>
              <a:rPr lang="en-GB" sz="1200" err="1">
                <a:effectLst/>
                <a:latin typeface="Arial"/>
                <a:ea typeface="Times New Roman" panose="02020603050405020304" pitchFamily="18" charset="0"/>
                <a:cs typeface="Arial"/>
              </a:rPr>
              <a:t>mirtazpine</a:t>
            </a:r>
            <a:endParaRPr lang="en-GB" sz="1200">
              <a:effectLst/>
              <a:latin typeface="Arial"/>
              <a:ea typeface="Times New Roman" panose="02020603050405020304" pitchFamily="18" charset="0"/>
              <a:cs typeface="Arial"/>
            </a:endParaRPr>
          </a:p>
          <a:p>
            <a:pPr marL="171450" lvl="0" indent="-171450">
              <a:buSzPts val="1400"/>
              <a:buFont typeface="Arial" panose="020B0604020202020204" pitchFamily="34" charset="0"/>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Antipsychotics - (clozapine, fluphenazine, perphanazine, haloperidol (partly), olanzapine (partly)</a:t>
            </a: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Explain here why these medications, and not others, are affected:</a:t>
            </a:r>
            <a:r>
              <a:rPr lang="en-CA" sz="1200" dirty="0">
                <a:effectLst/>
                <a:latin typeface="Arial" panose="020B0604020202020204" pitchFamily="34" charset="0"/>
                <a:ea typeface="Times New Roman" panose="02020603050405020304" pitchFamily="18" charset="0"/>
                <a:cs typeface="Arial" panose="020B0604020202020204" pitchFamily="34" charset="0"/>
              </a:rPr>
              <a:t> because tar in tobacco smoke is metabolised by the liver enzyme CYP450 1A2, so is clozapine, olanzapine, whereas risperidone and quetiapine are not, so there is no need to alter the dose of those medications.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are quite a few drugs that have the potential to interact, but for most patients, most of the time, from a mental health perspective, it is not an issue of clinical significance. The one drug to be concerned about is Clozapine: </a:t>
            </a:r>
            <a:r>
              <a:rPr lang="en-GB" sz="1200" b="1" dirty="0">
                <a:effectLst/>
                <a:latin typeface="Arial" panose="020B0604020202020204" pitchFamily="34" charset="0"/>
                <a:ea typeface="Times New Roman" panose="02020603050405020304" pitchFamily="18" charset="0"/>
                <a:cs typeface="Arial" panose="020B0604020202020204" pitchFamily="34" charset="0"/>
              </a:rPr>
              <a:t>Clozapine can become particularly toxic.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[Participant pack main folder, Handout 2: UKMI Smoking and medicines interactions guidance]</a:t>
            </a:r>
            <a:r>
              <a:rPr lang="en-GB" sz="1200" dirty="0">
                <a:effectLst/>
                <a:latin typeface="Arial" panose="020B0604020202020204" pitchFamily="34" charset="0"/>
                <a:ea typeface="Times New Roman" panose="02020603050405020304" pitchFamily="18" charset="0"/>
                <a:cs typeface="Arial" panose="020B0604020202020204" pitchFamily="34" charset="0"/>
              </a:rPr>
              <a:t> At this point you may want to point participants in the direction of this resource. </a:t>
            </a: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Sources:</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UK Medicines Information (UKMi). What are the clinically significant drug interactions with cigarette smoking? UKMi; Updated July 2020. Available from: </a:t>
            </a:r>
            <a:r>
              <a:rPr lang="en-US"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3"/>
              </a:rPr>
              <a:t>https://www.sps.nhs.uk/wp-content/uploads/2020/03/UKMi_QA_Interactions-with-tobacco_update_Jul-2020.pdf</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b="1" dirty="0">
                <a:effectLst/>
                <a:latin typeface="Arial" panose="020B0604020202020204" pitchFamily="34" charset="0"/>
                <a:ea typeface="Times New Roman" panose="02020603050405020304" pitchFamily="18" charset="0"/>
                <a:cs typeface="Arial" panose="020B0604020202020204" pitchFamily="34" charset="0"/>
              </a:rPr>
              <a:t>Notes: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b="1">
                <a:latin typeface="Arial"/>
                <a:ea typeface="Times New Roman" panose="02020603050405020304" pitchFamily="18" charset="0"/>
                <a:cs typeface="Arial"/>
              </a:rPr>
              <a:t>Amitriptyline</a:t>
            </a:r>
            <a:r>
              <a:rPr lang="en-GB" sz="1200" dirty="0">
                <a:effectLst/>
                <a:latin typeface="Arial"/>
                <a:ea typeface="Times New Roman" panose="02020603050405020304" pitchFamily="18" charset="0"/>
                <a:cs typeface="Arial"/>
              </a:rPr>
              <a:t> – tricyclic antidepressant (Trade name Elavil, among others)</a:t>
            </a:r>
          </a:p>
          <a:p>
            <a:pPr marL="171450" lvl="0" indent="-171450">
              <a:buSzPts val="1400"/>
              <a:buFont typeface="Arial" panose="020B0604020202020204" pitchFamily="34" charset="0"/>
              <a:buChar char="•"/>
            </a:pPr>
            <a:r>
              <a:rPr lang="en-GB" sz="1200" b="1" dirty="0">
                <a:effectLst/>
                <a:latin typeface="Arial" panose="020B0604020202020204" pitchFamily="34" charset="0"/>
                <a:ea typeface="Times New Roman" panose="02020603050405020304" pitchFamily="18" charset="0"/>
                <a:cs typeface="Arial" panose="020B0604020202020204" pitchFamily="34" charset="0"/>
              </a:rPr>
              <a:t>Clomipramine</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a:effectLst/>
                <a:latin typeface="Arial" panose="020B0604020202020204" pitchFamily="34" charset="0"/>
                <a:ea typeface="Times New Roman" panose="02020603050405020304" pitchFamily="18" charset="0"/>
                <a:cs typeface="Arial" panose="020B0604020202020204" pitchFamily="34" charset="0"/>
              </a:rPr>
              <a:t>tricyclic antidepressant (Trade name Anafranil, among others) </a:t>
            </a:r>
          </a:p>
          <a:p>
            <a:pPr marL="171450" lvl="0" indent="-171450">
              <a:buSzPts val="1400"/>
              <a:buFont typeface="Arial" panose="020B0604020202020204" pitchFamily="34" charset="0"/>
              <a:buChar char="•"/>
            </a:pPr>
            <a:r>
              <a:rPr lang="en-CA" sz="1200" b="1" dirty="0">
                <a:effectLst/>
                <a:latin typeface="Arial" panose="020B0604020202020204" pitchFamily="34" charset="0"/>
                <a:ea typeface="Times New Roman" panose="02020603050405020304" pitchFamily="18" charset="0"/>
                <a:cs typeface="Arial" panose="020B0604020202020204" pitchFamily="34" charset="0"/>
              </a:rPr>
              <a:t>Clozapine</a:t>
            </a:r>
            <a:r>
              <a:rPr lang="en-CA" sz="1200" dirty="0">
                <a:effectLst/>
                <a:latin typeface="Arial" panose="020B0604020202020204" pitchFamily="34" charset="0"/>
                <a:ea typeface="Times New Roman" panose="02020603050405020304" pitchFamily="18" charset="0"/>
                <a:cs typeface="Arial" panose="020B0604020202020204" pitchFamily="34" charset="0"/>
              </a:rPr>
              <a:t> – antipsychotic medication (Trade name Clozaril)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b="1" dirty="0">
                <a:effectLst/>
                <a:latin typeface="Arial" panose="020B0604020202020204" pitchFamily="34" charset="0"/>
                <a:ea typeface="Times New Roman" panose="02020603050405020304" pitchFamily="18" charset="0"/>
                <a:cs typeface="Arial" panose="020B0604020202020204" pitchFamily="34" charset="0"/>
              </a:rPr>
              <a:t>Olanzapine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 antipsychotic medication </a:t>
            </a:r>
            <a:r>
              <a:rPr lang="en-US" sz="1200" dirty="0">
                <a:effectLst/>
                <a:latin typeface="Arial" panose="020B0604020202020204" pitchFamily="34" charset="0"/>
                <a:ea typeface="Times New Roman" panose="02020603050405020304" pitchFamily="18" charset="0"/>
                <a:cs typeface="Arial" panose="020B0604020202020204" pitchFamily="34" charset="0"/>
              </a:rPr>
              <a:t>(Trade name </a:t>
            </a:r>
            <a:r>
              <a:rPr lang="en-CA" sz="1200" dirty="0">
                <a:effectLst/>
                <a:latin typeface="Arial" panose="020B0604020202020204" pitchFamily="34" charset="0"/>
                <a:ea typeface="Times New Roman" panose="02020603050405020304" pitchFamily="18" charset="0"/>
                <a:cs typeface="Arial" panose="020B0604020202020204" pitchFamily="34" charset="0"/>
              </a:rPr>
              <a:t>Zyprexa)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b="1" dirty="0">
                <a:effectLst/>
                <a:latin typeface="Arial" panose="020B0604020202020204" pitchFamily="34" charset="0"/>
                <a:ea typeface="Times New Roman" panose="02020603050405020304" pitchFamily="18" charset="0"/>
                <a:cs typeface="Arial" panose="020B0604020202020204" pitchFamily="34" charset="0"/>
              </a:rPr>
              <a:t>Chlorpromazine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 antipsychotic medication </a:t>
            </a:r>
            <a:r>
              <a:rPr lang="en-US" sz="1200" dirty="0">
                <a:effectLst/>
                <a:latin typeface="Arial" panose="020B0604020202020204" pitchFamily="34" charset="0"/>
                <a:ea typeface="Times New Roman" panose="02020603050405020304" pitchFamily="18" charset="0"/>
                <a:cs typeface="Arial" panose="020B0604020202020204" pitchFamily="34" charset="0"/>
              </a:rPr>
              <a:t>(Trade names </a:t>
            </a:r>
            <a:r>
              <a:rPr lang="en-CA" sz="1200" dirty="0">
                <a:effectLst/>
                <a:latin typeface="Arial" panose="020B0604020202020204" pitchFamily="34" charset="0"/>
                <a:ea typeface="Times New Roman" panose="02020603050405020304" pitchFamily="18" charset="0"/>
                <a:cs typeface="Arial" panose="020B0604020202020204" pitchFamily="34" charset="0"/>
              </a:rPr>
              <a:t>Thorazine and Largactil)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b="1" dirty="0">
                <a:effectLst/>
                <a:latin typeface="Arial" panose="020B0604020202020204" pitchFamily="34" charset="0"/>
                <a:ea typeface="Times New Roman" panose="02020603050405020304" pitchFamily="18" charset="0"/>
                <a:cs typeface="Arial" panose="020B0604020202020204" pitchFamily="34" charset="0"/>
              </a:rPr>
              <a:t>Aminophylline/ Theophylline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respiratory inhalators (Trade names Norphyl, </a:t>
            </a:r>
            <a:r>
              <a:rPr lang="en-CA" sz="1200" dirty="0">
                <a:effectLst/>
                <a:latin typeface="Arial" panose="020B0604020202020204" pitchFamily="34" charset="0"/>
                <a:ea typeface="Times New Roman" panose="02020603050405020304" pitchFamily="18" charset="0"/>
                <a:cs typeface="Arial" panose="020B0604020202020204" pitchFamily="34" charset="0"/>
              </a:rPr>
              <a:t>Theo 24 and Theochron</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b="1" dirty="0">
                <a:effectLst/>
                <a:latin typeface="Arial" panose="020B0604020202020204" pitchFamily="34" charset="0"/>
                <a:ea typeface="Times New Roman" panose="02020603050405020304" pitchFamily="18" charset="0"/>
                <a:cs typeface="Arial" panose="020B0604020202020204" pitchFamily="34" charset="0"/>
              </a:rPr>
              <a:t>Wafarin-R</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blood thinner/anti-coagulant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b="1" dirty="0">
                <a:effectLst/>
                <a:latin typeface="Arial" panose="020B0604020202020204" pitchFamily="34" charset="0"/>
                <a:ea typeface="Times New Roman" panose="02020603050405020304" pitchFamily="18" charset="0"/>
                <a:cs typeface="Arial" panose="020B0604020202020204" pitchFamily="34" charset="0"/>
              </a:rPr>
              <a:t>Insulin</a:t>
            </a:r>
            <a:r>
              <a:rPr lang="en-US" sz="1200" dirty="0">
                <a:effectLst/>
                <a:latin typeface="Arial" panose="020B0604020202020204" pitchFamily="34" charset="0"/>
                <a:ea typeface="Times New Roman" panose="02020603050405020304" pitchFamily="18" charset="0"/>
                <a:cs typeface="Arial" panose="020B0604020202020204" pitchFamily="34" charset="0"/>
              </a:rPr>
              <a:t> – blood sugar control for diabetics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b="1" dirty="0">
                <a:effectLst/>
                <a:latin typeface="Arial" panose="020B0604020202020204" pitchFamily="34" charset="0"/>
                <a:ea typeface="Times New Roman" panose="02020603050405020304" pitchFamily="18" charset="0"/>
                <a:cs typeface="Arial" panose="020B0604020202020204" pitchFamily="34" charset="0"/>
              </a:rPr>
              <a:t>Diazepam</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anxiety, insomnia, seizures (Trade name Valium)</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b="1" dirty="0">
                <a:effectLst/>
                <a:latin typeface="Arial" panose="020B0604020202020204" pitchFamily="34" charset="0"/>
                <a:ea typeface="Times New Roman" panose="02020603050405020304" pitchFamily="18" charset="0"/>
                <a:cs typeface="Arial" panose="020B0604020202020204" pitchFamily="34" charset="0"/>
              </a:rPr>
              <a:t>Erlotinib</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 targeted cancer drug (Trade name Tarceva)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b="1" dirty="0">
                <a:effectLst/>
                <a:latin typeface="Arial" panose="020B0604020202020204" pitchFamily="34" charset="0"/>
                <a:ea typeface="Times New Roman" panose="02020603050405020304" pitchFamily="18" charset="0"/>
                <a:cs typeface="Arial" panose="020B0604020202020204" pitchFamily="34" charset="0"/>
              </a:rPr>
              <a:t>Riociguat</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treatment of pulmonary hypertension/ blood pressure (Trade name Adempas)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b="1" dirty="0">
                <a:effectLst/>
                <a:latin typeface="Arial" panose="020B0604020202020204" pitchFamily="34" charset="0"/>
                <a:ea typeface="Times New Roman" panose="02020603050405020304" pitchFamily="18" charset="0"/>
                <a:cs typeface="Arial" panose="020B0604020202020204" pitchFamily="34" charset="0"/>
              </a:rPr>
              <a:t>Flecainide</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heart rate medication, arrhythmias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b="1">
                <a:latin typeface="Arial"/>
                <a:ea typeface="Times New Roman" panose="02020603050405020304" pitchFamily="18" charset="0"/>
                <a:cs typeface="Arial"/>
              </a:rPr>
              <a:t>Propranolol</a:t>
            </a:r>
            <a:r>
              <a:rPr lang="en-US" sz="1200" dirty="0">
                <a:effectLst/>
                <a:latin typeface="Arial"/>
                <a:ea typeface="Times New Roman" panose="02020603050405020304" pitchFamily="18" charset="0"/>
                <a:cs typeface="Arial"/>
              </a:rPr>
              <a:t> </a:t>
            </a:r>
            <a:r>
              <a:rPr lang="en-CA" sz="1200" dirty="0">
                <a:effectLst/>
                <a:latin typeface="Arial"/>
                <a:ea typeface="Times New Roman" panose="02020603050405020304" pitchFamily="18" charset="0"/>
                <a:cs typeface="Arial"/>
              </a:rPr>
              <a:t>– </a:t>
            </a:r>
            <a:r>
              <a:rPr lang="en-US" sz="1200" dirty="0">
                <a:effectLst/>
                <a:latin typeface="Arial"/>
                <a:ea typeface="Times New Roman" panose="02020603050405020304" pitchFamily="18" charset="0"/>
                <a:cs typeface="Arial"/>
              </a:rPr>
              <a:t>heart rate medication used to treat high blood pressure, angina, atrial fibriliation, tremor.</a:t>
            </a:r>
            <a:r>
              <a:rPr lang="en-CA" sz="1200" dirty="0">
                <a:effectLst/>
                <a:latin typeface="Arial"/>
                <a:ea typeface="Times New Roman" panose="02020603050405020304" pitchFamily="18" charset="0"/>
                <a:cs typeface="Arial"/>
              </a:rPr>
              <a:t> Migraines and thyroid and adrenal gland tumors.</a:t>
            </a:r>
            <a:endParaRPr lang="en-GB" sz="1200" dirty="0">
              <a:effectLst/>
              <a:latin typeface="Arial"/>
              <a:ea typeface="Times New Roman" panose="02020603050405020304" pitchFamily="18" charset="0"/>
              <a:cs typeface="Arial"/>
            </a:endParaRPr>
          </a:p>
          <a:p>
            <a:pPr marL="171450" lvl="0" indent="-171450">
              <a:buSzPts val="1400"/>
              <a:buFont typeface="Arial" panose="020B0604020202020204" pitchFamily="34" charset="0"/>
              <a:buChar char="•"/>
            </a:pPr>
            <a:r>
              <a:rPr lang="en-US" sz="1200" b="1" dirty="0">
                <a:effectLst/>
                <a:latin typeface="Arial" panose="020B0604020202020204" pitchFamily="34" charset="0"/>
                <a:ea typeface="Times New Roman" panose="02020603050405020304" pitchFamily="18" charset="0"/>
                <a:cs typeface="Arial" panose="020B0604020202020204" pitchFamily="34" charset="0"/>
              </a:rPr>
              <a:t>Verapamil</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 treatment of high blood pressure, angina, and heart rate.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b="1" dirty="0">
                <a:effectLst/>
                <a:latin typeface="Arial" panose="020B0604020202020204" pitchFamily="34" charset="0"/>
                <a:ea typeface="Times New Roman" panose="02020603050405020304" pitchFamily="18" charset="0"/>
                <a:cs typeface="Arial" panose="020B0604020202020204" pitchFamily="34" charset="0"/>
              </a:rPr>
              <a:t>Additional Sources: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CA" sz="1200" dirty="0">
                <a:effectLst/>
                <a:latin typeface="Arial" panose="020B0604020202020204" pitchFamily="34" charset="0"/>
                <a:ea typeface="Times New Roman" panose="02020603050405020304" pitchFamily="18" charset="0"/>
                <a:cs typeface="Arial" panose="020B0604020202020204" pitchFamily="34" charset="0"/>
              </a:rPr>
              <a:t>Taylor, D., Paton, C., Kapur, S. Maudsley Prescribing Guidelines 14th Edition. West sussex: John Wiley &amp; Sons; 2021</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Ryan J, Patel J, Lucas C, Martin JH. Tobacco smoke and its potential drug interactions. Clinical Pharmacologhy 2019; </a:t>
            </a:r>
            <a:r>
              <a:rPr lang="en-CA"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https://pharmaceutical-journal.com/article/ld/tobacco-smoking-and-its-potential-drug-interactions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Lucas C, Martin J. Smoking and drug interactions, Australain Prescriber 2013;36:102-104.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5"/>
              </a:rPr>
              <a:t>https://www.nps.org.au/australian-prescriber/articles/smoking-and-drug-interactions#articl</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endParaRPr lang="en-GB" altLang="en-US" sz="1200" b="1"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76E5CD4-D629-6FC6-A425-4404CDE4210E}"/>
              </a:ext>
            </a:extLst>
          </p:cNvPr>
          <p:cNvSpPr>
            <a:spLocks noGrp="1"/>
          </p:cNvSpPr>
          <p:nvPr>
            <p:ph type="sldNum" sz="quarter" idx="5"/>
          </p:nvPr>
        </p:nvSpPr>
        <p:spPr/>
        <p:txBody>
          <a:bodyPr/>
          <a:lstStyle/>
          <a:p>
            <a:pPr>
              <a:defRPr/>
            </a:pPr>
            <a:fld id="{242A2382-4541-B845-B6D5-E8B5A330E247}" type="slidenum">
              <a:rPr lang="en-US" smtClean="0"/>
              <a:pPr>
                <a:defRPr/>
              </a:pPr>
              <a:t>3</a:t>
            </a:fld>
            <a:endParaRPr lang="en-US" dirty="0"/>
          </a:p>
        </p:txBody>
      </p:sp>
    </p:spTree>
    <p:extLst>
      <p:ext uri="{BB962C8B-B14F-4D97-AF65-F5344CB8AC3E}">
        <p14:creationId xmlns:p14="http://schemas.microsoft.com/office/powerpoint/2010/main" val="24055186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spcBef>
                <a:spcPct val="0"/>
              </a:spcBef>
              <a:buFont typeface="Arial" panose="020B0604020202020204" pitchFamily="34" charset="0"/>
              <a:buNone/>
            </a:pPr>
            <a:r>
              <a:rPr lang="en-GB" altLang="en-US" dirty="0"/>
              <a:t> [Read points on slide]</a:t>
            </a:r>
          </a:p>
          <a:p>
            <a:pPr marL="0" indent="0" eaLnBrk="1" hangingPunct="1">
              <a:spcBef>
                <a:spcPct val="0"/>
              </a:spcBef>
              <a:buFont typeface="Arial" panose="020B0604020202020204" pitchFamily="34" charset="0"/>
              <a:buNone/>
            </a:pPr>
            <a:r>
              <a:rPr lang="en-GB" altLang="en-US" dirty="0"/>
              <a:t>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30</a:t>
            </a:fld>
            <a:endParaRPr lang="en-US" dirty="0"/>
          </a:p>
        </p:txBody>
      </p:sp>
    </p:spTree>
    <p:extLst>
      <p:ext uri="{BB962C8B-B14F-4D97-AF65-F5344CB8AC3E}">
        <p14:creationId xmlns:p14="http://schemas.microsoft.com/office/powerpoint/2010/main" val="12454010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l"/>
            <a:r>
              <a:rPr lang="en-US" sz="1200" b="1" dirty="0">
                <a:latin typeface="Arial" panose="020B0604020202020204" pitchFamily="34" charset="0"/>
                <a:cs typeface="Arial" panose="020B0604020202020204" pitchFamily="34" charset="0"/>
              </a:rPr>
              <a:t>Post-discharge follow-up support (-7 days, 28 days, +)</a:t>
            </a:r>
          </a:p>
          <a:p>
            <a:pPr marL="0" indent="0" fontAlgn="base">
              <a:buNone/>
            </a:pPr>
            <a:endParaRPr lang="en-US" sz="1200" b="0" i="0" dirty="0">
              <a:solidFill>
                <a:srgbClr val="000000"/>
              </a:solidFill>
              <a:effectLst/>
              <a:latin typeface="Arial" panose="020B0604020202020204" pitchFamily="34" charset="0"/>
              <a:cs typeface="Arial" panose="020B0604020202020204" pitchFamily="34" charset="0"/>
            </a:endParaRPr>
          </a:p>
          <a:p>
            <a:pPr marL="0" indent="0" fontAlgn="base">
              <a:buNone/>
            </a:pPr>
            <a:r>
              <a:rPr lang="en-US" sz="1200" b="0" i="0" dirty="0">
                <a:solidFill>
                  <a:srgbClr val="000000"/>
                </a:solidFill>
                <a:effectLst/>
                <a:latin typeface="Arial" panose="020B0604020202020204" pitchFamily="34" charset="0"/>
                <a:cs typeface="Arial" panose="020B0604020202020204" pitchFamily="34" charset="0"/>
              </a:rPr>
              <a:t>In this last module we are going to look at the post-discharge follow-up contacts that are prat of the post-discharge Care Bundle.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i="1" dirty="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i="1" dirty="0">
                <a:effectLst/>
                <a:latin typeface="Arial" panose="020B0604020202020204" pitchFamily="34" charset="0"/>
                <a:cs typeface="Arial" panose="020B0604020202020204" pitchFamily="34" charset="0"/>
              </a:rPr>
              <a:t>Returning home after a hospital stay can be challenging due to ongoing illness, recovery. Additionally, this can be a period in which there is an elevated risk of relapse</a:t>
            </a:r>
            <a:r>
              <a:rPr lang="en-CA" sz="1200" i="0" dirty="0">
                <a:effectLst/>
                <a:latin typeface="Arial" panose="020B0604020202020204" pitchFamily="34" charset="0"/>
                <a:cs typeface="Arial" panose="020B0604020202020204" pitchFamily="34" charset="0"/>
              </a:rPr>
              <a:t> </a:t>
            </a:r>
            <a:r>
              <a:rPr lang="en-CA" sz="1200" i="1" dirty="0">
                <a:effectLst/>
                <a:latin typeface="Arial" panose="020B0604020202020204" pitchFamily="34" charset="0"/>
                <a:cs typeface="Arial" panose="020B0604020202020204" pitchFamily="34" charset="0"/>
              </a:rPr>
              <a:t>to smoking, as patients return to their regular routines and the environments where they have</a:t>
            </a:r>
            <a:r>
              <a:rPr lang="en-CA" sz="1200" i="0" dirty="0">
                <a:effectLst/>
                <a:latin typeface="Arial" panose="020B0604020202020204" pitchFamily="34" charset="0"/>
                <a:cs typeface="Arial" panose="020B0604020202020204" pitchFamily="34" charset="0"/>
              </a:rPr>
              <a:t> </a:t>
            </a:r>
            <a:r>
              <a:rPr lang="en-CA" sz="1200" i="1" dirty="0">
                <a:effectLst/>
                <a:latin typeface="Arial" panose="020B0604020202020204" pitchFamily="34" charset="0"/>
                <a:cs typeface="Arial" panose="020B0604020202020204" pitchFamily="34" charset="0"/>
              </a:rPr>
              <a:t>smoked in the past. Furthermore, the stress of illness and hospitalisation may affect the patient’s</a:t>
            </a:r>
            <a:r>
              <a:rPr lang="en-CA" sz="1200" i="0" dirty="0">
                <a:effectLst/>
                <a:latin typeface="Arial" panose="020B0604020202020204" pitchFamily="34" charset="0"/>
                <a:cs typeface="Arial" panose="020B0604020202020204" pitchFamily="34" charset="0"/>
              </a:rPr>
              <a:t> </a:t>
            </a:r>
            <a:r>
              <a:rPr lang="en-CA" sz="1200" i="1" dirty="0">
                <a:effectLst/>
                <a:latin typeface="Arial" panose="020B0604020202020204" pitchFamily="34" charset="0"/>
                <a:cs typeface="Arial" panose="020B0604020202020204" pitchFamily="34" charset="0"/>
              </a:rPr>
              <a:t>motivation to remain smokefree or be a trigger for smoking. Patients may be struggling with withdrawal symptoms or urges to smoke.</a:t>
            </a:r>
            <a:endParaRPr lang="en-CA" sz="1200" dirty="0">
              <a:effectLst/>
              <a:latin typeface="Arial" panose="020B0604020202020204" pitchFamily="34" charset="0"/>
              <a:cs typeface="Arial" panose="020B0604020202020204" pitchFamily="34" charset="0"/>
            </a:endParaRPr>
          </a:p>
          <a:p>
            <a:endParaRPr lang="en-CA" sz="1200" dirty="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dirty="0">
                <a:solidFill>
                  <a:srgbClr val="000000"/>
                </a:solidFill>
                <a:effectLst/>
                <a:latin typeface="Arial" panose="020B0604020202020204" pitchFamily="34" charset="0"/>
                <a:cs typeface="Arial" panose="020B0604020202020204" pitchFamily="34" charset="0"/>
              </a:rPr>
              <a:t>The national pathway includes a follow-up call 7-14 days following discharge from hospital and 28 days following discharge from hospital. The ere is a window of -3 or +14 days that can be used. </a:t>
            </a:r>
          </a:p>
          <a:p>
            <a:pPr marL="0" indent="0" fontAlgn="base">
              <a:buNone/>
            </a:pPr>
            <a:endParaRPr lang="en-US" sz="1200" b="0" i="0" dirty="0">
              <a:solidFill>
                <a:srgbClr val="000000"/>
              </a:solidFill>
              <a:effectLst/>
              <a:latin typeface="Arial" panose="020B0604020202020204" pitchFamily="34" charset="0"/>
              <a:cs typeface="Arial" panose="020B0604020202020204" pitchFamily="34" charset="0"/>
            </a:endParaRPr>
          </a:p>
          <a:p>
            <a:pPr marL="0" indent="0" fontAlgn="base">
              <a:buNone/>
            </a:pPr>
            <a:r>
              <a:rPr lang="en-US" sz="1200" b="0" i="0" dirty="0">
                <a:solidFill>
                  <a:srgbClr val="000000"/>
                </a:solidFill>
                <a:effectLst/>
                <a:latin typeface="Arial" panose="020B0604020202020204" pitchFamily="34" charset="0"/>
                <a:cs typeface="Arial" panose="020B0604020202020204" pitchFamily="34" charset="0"/>
              </a:rPr>
              <a:t>Some services may have additional post-discharge contacts and a follow-up contact at 12 weeks is a best practice. </a:t>
            </a:r>
          </a:p>
          <a:p>
            <a:pPr marL="0" indent="0" fontAlgn="base">
              <a:buNone/>
            </a:pPr>
            <a:br>
              <a:rPr lang="en-US" sz="1200" b="0" i="0" dirty="0">
                <a:solidFill>
                  <a:srgbClr val="000000"/>
                </a:solidFill>
                <a:effectLst/>
                <a:latin typeface="Arial" panose="020B0604020202020204" pitchFamily="34" charset="0"/>
                <a:cs typeface="Arial" panose="020B0604020202020204" pitchFamily="34" charset="0"/>
              </a:rPr>
            </a:br>
            <a:r>
              <a:rPr lang="en-US" sz="1200" b="0" i="0" dirty="0">
                <a:solidFill>
                  <a:srgbClr val="000000"/>
                </a:solidFill>
                <a:effectLst/>
                <a:latin typeface="Arial" panose="020B0604020202020204" pitchFamily="34" charset="0"/>
                <a:cs typeface="Arial" panose="020B0604020202020204" pitchFamily="34" charset="0"/>
              </a:rPr>
              <a:t>The follow-up contacts serve a  few specific purposes:</a:t>
            </a:r>
          </a:p>
          <a:p>
            <a:pPr marL="0" indent="0" fontAlgn="base">
              <a:buNone/>
            </a:pPr>
            <a:endParaRPr lang="en-US" sz="1200" b="0" i="0" dirty="0">
              <a:solidFill>
                <a:srgbClr val="000000"/>
              </a:solidFill>
              <a:effectLst/>
              <a:latin typeface="Arial" panose="020B0604020202020204" pitchFamily="34" charset="0"/>
              <a:cs typeface="Arial" panose="020B0604020202020204" pitchFamily="34" charset="0"/>
            </a:endParaRPr>
          </a:p>
          <a:p>
            <a:pPr marL="0" indent="0" fontAlgn="base">
              <a:buNone/>
            </a:pPr>
            <a:r>
              <a:rPr lang="en-US" sz="1200" b="0" i="0" dirty="0">
                <a:solidFill>
                  <a:srgbClr val="000000"/>
                </a:solidFill>
                <a:effectLst/>
                <a:latin typeface="Arial" panose="020B0604020202020204" pitchFamily="34" charset="0"/>
                <a:cs typeface="Arial" panose="020B0604020202020204" pitchFamily="34" charset="0"/>
              </a:rPr>
              <a:t>1- For those who set a goal of stopping or reducing and were referred to community support., the call will be used to ensure the patient has been able to connect to the community-based service, has supply of stop smoking medications/aids. </a:t>
            </a:r>
          </a:p>
          <a:p>
            <a:pPr marL="228600" indent="-228600" fontAlgn="base">
              <a:buAutoNum type="arabicParenR"/>
            </a:pPr>
            <a:endParaRPr lang="en-US" sz="1200" b="0" i="0" dirty="0">
              <a:solidFill>
                <a:srgbClr val="000000"/>
              </a:solidFill>
              <a:effectLst/>
              <a:latin typeface="Arial" panose="020B0604020202020204" pitchFamily="34" charset="0"/>
              <a:cs typeface="Arial" panose="020B0604020202020204" pitchFamily="34" charset="0"/>
            </a:endParaRPr>
          </a:p>
          <a:p>
            <a:r>
              <a:rPr lang="en-CA" sz="1200" i="0" dirty="0">
                <a:effectLst/>
                <a:latin typeface="Arial" panose="020B0604020202020204" pitchFamily="34" charset="0"/>
                <a:cs typeface="Arial" panose="020B0604020202020204" pitchFamily="34" charset="0"/>
              </a:rPr>
              <a:t>Stopping smoking is also more difficult for those who are more dependent on tobacco, and those with mental ill health, co-addictions and other people in the home that smoke. Everyone that stops smoking remains prone to relapse. Figure depicts the likelihood of relapse within the first year of stopping. Of those who choose to go smokefree without any treatment or support, 75% will relapse in the first week, making this a critical period.</a:t>
            </a:r>
          </a:p>
          <a:p>
            <a:endParaRPr lang="en-CA" sz="1200" i="0" dirty="0">
              <a:effectLst/>
              <a:latin typeface="Arial" panose="020B0604020202020204" pitchFamily="34" charset="0"/>
              <a:cs typeface="Arial" panose="020B0604020202020204" pitchFamily="34" charset="0"/>
            </a:endParaRPr>
          </a:p>
          <a:p>
            <a:r>
              <a:rPr lang="en-CA" sz="1200" i="0" dirty="0">
                <a:effectLst/>
                <a:latin typeface="Arial" panose="020B0604020202020204" pitchFamily="34" charset="0"/>
                <a:cs typeface="Arial" panose="020B0604020202020204" pitchFamily="34" charset="0"/>
              </a:rPr>
              <a:t>Once patients are smokefree for two to three months their risk of relapse is much lower – but by no means gone. Patients who stay smokefree for at least 12‐months have a 35% lifetime probability of relapse.</a:t>
            </a:r>
          </a:p>
          <a:p>
            <a:endParaRPr lang="en-CA" sz="1200" i="0" dirty="0">
              <a:effectLst/>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We want to ensure that those patients who are doing well with stopping or reducing have the appropriate support following discharge from hospital. </a:t>
            </a:r>
          </a:p>
          <a:p>
            <a:endParaRPr lang="en-US" sz="1200" b="0" i="0" dirty="0">
              <a:solidFill>
                <a:srgbClr val="000000"/>
              </a:solidFill>
              <a:effectLst/>
              <a:latin typeface="Arial" panose="020B0604020202020204" pitchFamily="34" charset="0"/>
              <a:cs typeface="Arial" panose="020B0604020202020204" pitchFamily="34" charset="0"/>
            </a:endParaRPr>
          </a:p>
          <a:p>
            <a:r>
              <a:rPr lang="en-US" sz="1200" b="0" i="0" dirty="0">
                <a:solidFill>
                  <a:srgbClr val="000000"/>
                </a:solidFill>
                <a:effectLst/>
                <a:latin typeface="Arial" panose="020B0604020202020204" pitchFamily="34" charset="0"/>
                <a:cs typeface="Arial" panose="020B0604020202020204" pitchFamily="34" charset="0"/>
              </a:rPr>
              <a:t>2 - For those who were not engaging in a reduction or stop smoking at the time of discharge it is an opportunity to reassess their interest in accessing support and link them.  There will be some patients who were not able to commit to stopping at the time of discharge that may be interested in referral and stopping. </a:t>
            </a:r>
          </a:p>
          <a:p>
            <a:endParaRPr lang="en-US" sz="1200" b="0" i="0" dirty="0">
              <a:solidFill>
                <a:srgbClr val="000000"/>
              </a:solidFill>
              <a:effectLst/>
              <a:latin typeface="Arial" panose="020B0604020202020204" pitchFamily="34" charset="0"/>
              <a:cs typeface="Arial" panose="020B0604020202020204" pitchFamily="34" charset="0"/>
            </a:endParaRPr>
          </a:p>
          <a:p>
            <a:r>
              <a:rPr lang="en-US" sz="1200" b="0" i="0" dirty="0">
                <a:solidFill>
                  <a:srgbClr val="000000"/>
                </a:solidFill>
                <a:effectLst/>
                <a:latin typeface="Arial" panose="020B0604020202020204" pitchFamily="34" charset="0"/>
                <a:cs typeface="Arial" panose="020B0604020202020204" pitchFamily="34" charset="0"/>
              </a:rPr>
              <a:t>3 - At the 28-day follow-up we measure self-reported and co-verified smoking status for the local and national reporting purposes. These are the key data measurement points for measuring the impact of the national tobacco dependence service on patients' rates of stopping </a:t>
            </a:r>
          </a:p>
          <a:p>
            <a:pPr marL="0" indent="0" fontAlgn="base">
              <a:buNone/>
            </a:pPr>
            <a:endParaRPr lang="en-US" sz="2000" b="0" i="0" dirty="0">
              <a:solidFill>
                <a:srgbClr val="000000"/>
              </a:solidFill>
              <a:effectLst/>
              <a:latin typeface="Arial" panose="020B0604020202020204" pitchFamily="34" charset="0"/>
              <a:cs typeface="Arial" panose="020B0604020202020204" pitchFamily="34" charset="0"/>
            </a:endParaRPr>
          </a:p>
          <a:p>
            <a:pPr marL="0" indent="0" fontAlgn="base">
              <a:buNone/>
            </a:pPr>
            <a:endParaRPr lang="en-US" b="0" i="0" dirty="0">
              <a:solidFill>
                <a:srgbClr val="000000"/>
              </a:solidFill>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31</a:t>
            </a:fld>
            <a:endParaRPr lang="en-US" dirty="0"/>
          </a:p>
        </p:txBody>
      </p:sp>
    </p:spTree>
    <p:extLst>
      <p:ext uri="{BB962C8B-B14F-4D97-AF65-F5344CB8AC3E}">
        <p14:creationId xmlns:p14="http://schemas.microsoft.com/office/powerpoint/2010/main" val="21451752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dirty="0">
                <a:solidFill>
                  <a:srgbClr val="000000"/>
                </a:solidFill>
                <a:effectLst/>
                <a:latin typeface="Arial" panose="020B0604020202020204" pitchFamily="34" charset="0"/>
                <a:cs typeface="Arial" panose="020B0604020202020204" pitchFamily="34" charset="0"/>
              </a:rPr>
              <a:t>The checklist for the post-discharge telephone follow-up is shown here and is found in the STP and Day 2 Handout 1 . This phone call should  be completed 7 to 14 days following discharge from hospital  with all patients, regardless of weather they were referred to follow-up support.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i="0" dirty="0">
              <a:solidFill>
                <a:srgbClr val="000000"/>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dirty="0">
                <a:solidFill>
                  <a:schemeClr val="accent5">
                    <a:lumMod val="75000"/>
                  </a:schemeClr>
                </a:solidFill>
                <a:effectLst/>
                <a:latin typeface="Arial" panose="020B0604020202020204" pitchFamily="34" charset="0"/>
                <a:cs typeface="Arial" panose="020B0604020202020204" pitchFamily="34" charset="0"/>
              </a:rPr>
              <a:t>1. Establish rapport and explain reason for call</a:t>
            </a:r>
          </a:p>
          <a:p>
            <a:pPr marL="430213" indent="-228600" algn="l" rtl="0" fontAlgn="base">
              <a:lnSpc>
                <a:spcPct val="229000"/>
              </a:lnSpc>
              <a:spcBef>
                <a:spcPts val="1100"/>
              </a:spcBef>
              <a:spcAft>
                <a:spcPts val="0"/>
              </a:spcAft>
              <a:buAutoNum type="arabicPeriod"/>
              <a:tabLst>
                <a:tab pos="1630363" algn="l"/>
              </a:tabLst>
            </a:pPr>
            <a:endParaRPr lang="en-US" sz="1200" i="1" dirty="0">
              <a:solidFill>
                <a:schemeClr val="accent5">
                  <a:lumMod val="75000"/>
                </a:schemeClr>
              </a:solidFill>
              <a:effectLst/>
              <a:latin typeface="Arial" panose="020B0604020202020204" pitchFamily="34" charset="0"/>
              <a:cs typeface="Arial" panose="020B0604020202020204" pitchFamily="34" charset="0"/>
            </a:endParaRPr>
          </a:p>
          <a:p>
            <a:r>
              <a:rPr lang="en-CA" sz="1200" i="1" dirty="0">
                <a:effectLst/>
                <a:latin typeface="Arial" panose="020B0604020202020204" pitchFamily="34" charset="0"/>
                <a:cs typeface="Arial" panose="020B0604020202020204" pitchFamily="34" charset="0"/>
              </a:rPr>
              <a:t>Let the patient know the Tobacco Dependence Team calls all patients they meet whilst in hospital to see how they are doing now that they have returned home.</a:t>
            </a:r>
          </a:p>
          <a:p>
            <a:r>
              <a:rPr lang="en-CA" sz="1200" i="1" dirty="0">
                <a:solidFill>
                  <a:srgbClr val="CD009A"/>
                </a:solidFill>
                <a:effectLst/>
                <a:latin typeface="Arial" panose="020B0604020202020204" pitchFamily="34" charset="0"/>
                <a:cs typeface="Arial" panose="020B0604020202020204" pitchFamily="34" charset="0"/>
              </a:rPr>
              <a:t>“Hi ________. It’s ___________ from the Tobacco Dependence Team at the _________ trust. How are you? We are calling to see how you have been getting on since your return home. It’s important for us to ensure you are getting on well and have the support you need to stop smoking or reduce your smoking.”</a:t>
            </a:r>
          </a:p>
          <a:p>
            <a:endParaRPr lang="en-CA" sz="1200" b="1" i="1" dirty="0">
              <a:solidFill>
                <a:srgbClr val="CD009A"/>
              </a:solidFill>
              <a:effectLst/>
              <a:latin typeface="Arial" panose="020B0604020202020204" pitchFamily="34" charset="0"/>
              <a:cs typeface="Arial" panose="020B0604020202020204" pitchFamily="34" charset="0"/>
            </a:endParaRPr>
          </a:p>
          <a:p>
            <a:r>
              <a:rPr lang="en-US" sz="1200" b="1" i="0" dirty="0">
                <a:solidFill>
                  <a:schemeClr val="accent5">
                    <a:lumMod val="75000"/>
                  </a:schemeClr>
                </a:solidFill>
                <a:latin typeface="Arial" panose="020B0604020202020204" pitchFamily="34" charset="0"/>
                <a:cs typeface="Arial" panose="020B0604020202020204" pitchFamily="34" charset="0"/>
              </a:rPr>
              <a:t>2. Assess smoking status and reassess smokefree goals</a:t>
            </a:r>
          </a:p>
          <a:p>
            <a:pPr marL="430213" indent="-228600" algn="l" rtl="0" fontAlgn="base">
              <a:lnSpc>
                <a:spcPct val="229000"/>
              </a:lnSpc>
              <a:spcBef>
                <a:spcPts val="1100"/>
              </a:spcBef>
              <a:spcAft>
                <a:spcPts val="0"/>
              </a:spcAft>
              <a:buAutoNum type="arabicPeriod" startAt="2"/>
              <a:tabLst>
                <a:tab pos="1630363" algn="l"/>
              </a:tabLst>
            </a:pPr>
            <a:endParaRPr lang="en-US" sz="1200" i="1" dirty="0">
              <a:solidFill>
                <a:schemeClr val="accent5">
                  <a:lumMod val="75000"/>
                </a:schemeClr>
              </a:solidFill>
              <a:latin typeface="Arial" panose="020B0604020202020204" pitchFamily="34" charset="0"/>
              <a:cs typeface="Arial" panose="020B0604020202020204" pitchFamily="34" charset="0"/>
            </a:endParaRPr>
          </a:p>
          <a:p>
            <a:r>
              <a:rPr lang="en-CA" sz="1200" i="0" dirty="0">
                <a:effectLst/>
                <a:latin typeface="Arial" panose="020B0604020202020204" pitchFamily="34" charset="0"/>
                <a:cs typeface="Arial" panose="020B0604020202020204" pitchFamily="34" charset="0"/>
              </a:rPr>
              <a:t>You will want to ask about smoking status and discuss the response.</a:t>
            </a:r>
          </a:p>
          <a:p>
            <a:endParaRPr lang="en-CA" sz="1200" i="1" dirty="0">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For patients who were engaged in long-term abstinence attempts you can ask:</a:t>
            </a:r>
          </a:p>
          <a:p>
            <a:r>
              <a:rPr lang="en-CA" sz="1200" i="1" dirty="0">
                <a:solidFill>
                  <a:srgbClr val="CD009A"/>
                </a:solidFill>
                <a:effectLst/>
                <a:latin typeface="Arial" panose="020B0604020202020204" pitchFamily="34" charset="0"/>
                <a:cs typeface="Arial" panose="020B0604020202020204" pitchFamily="34" charset="0"/>
              </a:rPr>
              <a:t>“How are you getting on, have you managed to stay smokefree since leaving hospital?” </a:t>
            </a:r>
            <a:r>
              <a:rPr lang="en-CA" sz="1200" i="1" dirty="0">
                <a:effectLst/>
                <a:latin typeface="Arial" panose="020B0604020202020204" pitchFamily="34" charset="0"/>
                <a:cs typeface="Arial" panose="020B0604020202020204" pitchFamily="34" charset="0"/>
              </a:rPr>
              <a:t>or</a:t>
            </a:r>
          </a:p>
          <a:p>
            <a:r>
              <a:rPr lang="en-CA" sz="1200" i="1" dirty="0">
                <a:solidFill>
                  <a:srgbClr val="CD009A"/>
                </a:solidFill>
                <a:effectLst/>
                <a:latin typeface="Arial" panose="020B0604020202020204" pitchFamily="34" charset="0"/>
                <a:cs typeface="Arial" panose="020B0604020202020204" pitchFamily="34" charset="0"/>
              </a:rPr>
              <a:t>“How have you been getting on with not smoking since being discharged from hospital?”</a:t>
            </a:r>
          </a:p>
          <a:p>
            <a:endParaRPr lang="en-CA" sz="1200" i="1" dirty="0">
              <a:solidFill>
                <a:srgbClr val="CD009A"/>
              </a:solidFill>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If the patient has remained abstinent:</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Congratulate and praise them on their progress to date.</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Reinforce the importance of staying smokefree and not having one even one puff on a cigarette.</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Advise the patient that most people who relapse go back to smoking in the first few weeks after stopping and that managing not to smoke at all makes their chances of becoming permanently smokefree much higher.</a:t>
            </a:r>
          </a:p>
          <a:p>
            <a:endParaRPr lang="en-CA" sz="1200" i="1" dirty="0">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If the patient has had a slip(s) (had a few cigarettes but not returned to regular smoking):</a:t>
            </a:r>
          </a:p>
          <a:p>
            <a:pPr marL="171450" indent="-171450">
              <a:buFont typeface="Arial" panose="020B0604020202020204" pitchFamily="34" charset="0"/>
              <a:buChar char="•"/>
            </a:pPr>
            <a:r>
              <a:rPr lang="en-CA" sz="1200" i="1" dirty="0">
                <a:effectLst/>
                <a:latin typeface="Arial" panose="020B0604020202020204" pitchFamily="34" charset="0"/>
                <a:cs typeface="Arial" panose="020B0604020202020204" pitchFamily="34" charset="0"/>
              </a:rPr>
              <a:t>Acknowledge the effort made, especially for more dependent people who smoke. However, also reinforce the rationale of complete abstinence, as having the occasional cigarette makes withdrawal worse and reduces the likelihood of stopping.</a:t>
            </a:r>
          </a:p>
          <a:p>
            <a:pPr marL="171450" indent="-171450">
              <a:buFont typeface="Arial" panose="020B0604020202020204" pitchFamily="34" charset="0"/>
              <a:buChar char="•"/>
            </a:pPr>
            <a:r>
              <a:rPr lang="en-CA" sz="1200" i="1" dirty="0">
                <a:effectLst/>
                <a:latin typeface="Arial" panose="020B0604020202020204" pitchFamily="34" charset="0"/>
                <a:cs typeface="Arial" panose="020B0604020202020204" pitchFamily="34" charset="0"/>
              </a:rPr>
              <a:t>Learn about the details of the patient’s smoking (when, where and why). Provide brief advice and ensure they are seen by follow-up support.</a:t>
            </a:r>
          </a:p>
          <a:p>
            <a:endParaRPr lang="en-CA" sz="1200" i="1" dirty="0">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If the patient has relapsed (returned to regular smoking):</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It will not be uncommon for patients who expressed initial interest in </a:t>
            </a:r>
            <a:r>
              <a:rPr lang="en-US" dirty="0"/>
              <a:t>stopping</a:t>
            </a:r>
            <a:r>
              <a:rPr lang="en-CA" sz="1200" i="0" dirty="0">
                <a:effectLst/>
                <a:latin typeface="Arial" panose="020B0604020202020204" pitchFamily="34" charset="0"/>
                <a:cs typeface="Arial" panose="020B0604020202020204" pitchFamily="34" charset="0"/>
              </a:rPr>
              <a:t> to change their mind or feel a lack of confidence in their ability to quit. It can be helpful to understand the challenges of stopping and provide non-judgmental support and encouragement. Often just a few minutes speaking to a trained practitioner can assist with boosting patient confidence and help them stay on track with the plan for staying smokefree.</a:t>
            </a:r>
          </a:p>
          <a:p>
            <a:endParaRPr lang="en-CA" sz="1200" i="0" dirty="0">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For patients not engaged in becoming smokefree:</a:t>
            </a:r>
          </a:p>
          <a:p>
            <a:r>
              <a:rPr lang="en-CA" sz="1200" i="1" dirty="0">
                <a:solidFill>
                  <a:srgbClr val="CD009A"/>
                </a:solidFill>
                <a:effectLst/>
                <a:latin typeface="Arial" panose="020B0604020202020204" pitchFamily="34" charset="0"/>
                <a:cs typeface="Arial" panose="020B0604020202020204" pitchFamily="34" charset="0"/>
              </a:rPr>
              <a:t>“How many cigarettes a day are you smoking at the moment?”</a:t>
            </a:r>
          </a:p>
          <a:p>
            <a:r>
              <a:rPr lang="en-CA" sz="1200" i="1" dirty="0">
                <a:solidFill>
                  <a:srgbClr val="CD009A"/>
                </a:solidFill>
                <a:effectLst/>
                <a:latin typeface="Arial" panose="020B0604020202020204" pitchFamily="34" charset="0"/>
                <a:cs typeface="Arial" panose="020B0604020202020204" pitchFamily="34" charset="0"/>
              </a:rPr>
              <a:t>“Have you attempted to reduce your smoking at all?”</a:t>
            </a:r>
          </a:p>
          <a:p>
            <a:r>
              <a:rPr lang="en-CA" sz="1200" i="0" dirty="0">
                <a:effectLst/>
                <a:latin typeface="Arial" panose="020B0604020202020204" pitchFamily="34" charset="0"/>
                <a:cs typeface="Arial" panose="020B0604020202020204" pitchFamily="34" charset="0"/>
              </a:rPr>
              <a:t>Provide advice and motivational intervention as appropriate.</a:t>
            </a:r>
          </a:p>
          <a:p>
            <a:endParaRPr lang="en-CA" sz="1200" i="1" dirty="0">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Assess their readiness to go smokefree:</a:t>
            </a:r>
          </a:p>
          <a:p>
            <a:r>
              <a:rPr lang="en-CA" sz="1200" i="1" dirty="0">
                <a:solidFill>
                  <a:srgbClr val="CD009A"/>
                </a:solidFill>
                <a:effectLst/>
                <a:latin typeface="Arial" panose="020B0604020202020204" pitchFamily="34" charset="0"/>
                <a:cs typeface="Arial" panose="020B0604020202020204" pitchFamily="34" charset="0"/>
              </a:rPr>
              <a:t>“Have you thought about our offer to support you </a:t>
            </a:r>
            <a:r>
              <a:rPr lang="en-CA" sz="1200" i="1">
                <a:solidFill>
                  <a:srgbClr val="CD009A"/>
                </a:solidFill>
                <a:effectLst/>
                <a:latin typeface="Arial" panose="020B0604020202020204" pitchFamily="34" charset="0"/>
                <a:cs typeface="Arial" panose="020B0604020202020204" pitchFamily="34" charset="0"/>
              </a:rPr>
              <a:t>with stopping </a:t>
            </a:r>
            <a:r>
              <a:rPr lang="en-CA" sz="1200" i="1" dirty="0">
                <a:solidFill>
                  <a:srgbClr val="CD009A"/>
                </a:solidFill>
                <a:effectLst/>
                <a:latin typeface="Arial" panose="020B0604020202020204" pitchFamily="34" charset="0"/>
                <a:cs typeface="Arial" panose="020B0604020202020204" pitchFamily="34" charset="0"/>
              </a:rPr>
              <a:t>smoking?”</a:t>
            </a:r>
          </a:p>
          <a:p>
            <a:r>
              <a:rPr lang="en-CA" sz="1200" i="0" dirty="0">
                <a:effectLst/>
                <a:latin typeface="Arial" panose="020B0604020202020204" pitchFamily="34" charset="0"/>
                <a:cs typeface="Arial" panose="020B0604020202020204" pitchFamily="34" charset="0"/>
              </a:rPr>
              <a:t>or</a:t>
            </a:r>
          </a:p>
          <a:p>
            <a:r>
              <a:rPr lang="en-CA" sz="1200" i="1" dirty="0">
                <a:solidFill>
                  <a:srgbClr val="CD009A"/>
                </a:solidFill>
                <a:effectLst/>
                <a:latin typeface="Arial" panose="020B0604020202020204" pitchFamily="34" charset="0"/>
                <a:cs typeface="Arial" panose="020B0604020202020204" pitchFamily="34" charset="0"/>
              </a:rPr>
              <a:t>“I did want to check to see how you are doing and let you know the offer of support is always here. We can also provide medications without cost and specialist support.”</a:t>
            </a:r>
          </a:p>
          <a:p>
            <a:r>
              <a:rPr lang="en-CA" sz="1200" i="1" dirty="0">
                <a:effectLst/>
                <a:latin typeface="Arial" panose="020B0604020202020204" pitchFamily="34" charset="0"/>
                <a:cs typeface="Arial" panose="020B0604020202020204" pitchFamily="34" charset="0"/>
              </a:rPr>
              <a:t>And respond as appropriate. Review options for follow-up support and initiate referral to stop smoking support as appropriate.</a:t>
            </a:r>
          </a:p>
          <a:p>
            <a:endParaRPr lang="en-CA" sz="1200" b="1" i="1" dirty="0">
              <a:solidFill>
                <a:schemeClr val="accent5">
                  <a:lumMod val="75000"/>
                </a:schemeClr>
              </a:solidFill>
              <a:effectLst/>
              <a:latin typeface="Arial" panose="020B0604020202020204" pitchFamily="34" charset="0"/>
              <a:cs typeface="Arial" panose="020B0604020202020204" pitchFamily="34" charset="0"/>
            </a:endParaRPr>
          </a:p>
          <a:p>
            <a:r>
              <a:rPr lang="en-CA" sz="1200" b="1" i="0" dirty="0">
                <a:solidFill>
                  <a:schemeClr val="accent5">
                    <a:lumMod val="75000"/>
                  </a:schemeClr>
                </a:solidFill>
                <a:effectLst/>
                <a:latin typeface="Arial" panose="020B0604020202020204" pitchFamily="34" charset="0"/>
                <a:cs typeface="Arial" panose="020B0604020202020204" pitchFamily="34" charset="0"/>
              </a:rPr>
              <a:t>3. </a:t>
            </a:r>
            <a:r>
              <a:rPr lang="en-US" sz="1200" b="1" i="0" dirty="0">
                <a:solidFill>
                  <a:schemeClr val="accent5">
                    <a:lumMod val="75000"/>
                  </a:schemeClr>
                </a:solidFill>
                <a:effectLst/>
                <a:latin typeface="Arial" panose="020B0604020202020204" pitchFamily="34" charset="0"/>
                <a:cs typeface="Arial" panose="020B0604020202020204" pitchFamily="34" charset="0"/>
              </a:rPr>
              <a:t>Assess medication use and supply level</a:t>
            </a:r>
          </a:p>
          <a:p>
            <a:pPr marL="201613" indent="0" algn="l" rtl="0" fontAlgn="base">
              <a:lnSpc>
                <a:spcPct val="220000"/>
              </a:lnSpc>
              <a:spcBef>
                <a:spcPts val="1700"/>
              </a:spcBef>
              <a:spcAft>
                <a:spcPts val="600"/>
              </a:spcAft>
              <a:buNone/>
              <a:tabLst>
                <a:tab pos="1630363" algn="l"/>
              </a:tabLst>
            </a:pPr>
            <a:endParaRPr lang="en-US" sz="1200" i="1" dirty="0">
              <a:solidFill>
                <a:schemeClr val="accent5">
                  <a:lumMod val="75000"/>
                </a:schemeClr>
              </a:solidFill>
              <a:effectLst/>
              <a:latin typeface="Arial" panose="020B0604020202020204" pitchFamily="34" charset="0"/>
              <a:cs typeface="Arial" panose="020B0604020202020204" pitchFamily="34" charset="0"/>
            </a:endParaRPr>
          </a:p>
          <a:p>
            <a:r>
              <a:rPr lang="en-CA" sz="1200" i="1" dirty="0">
                <a:solidFill>
                  <a:srgbClr val="CD009A"/>
                </a:solidFill>
                <a:effectLst/>
                <a:latin typeface="Arial" panose="020B0604020202020204" pitchFamily="34" charset="0"/>
                <a:cs typeface="Arial" panose="020B0604020202020204" pitchFamily="34" charset="0"/>
              </a:rPr>
              <a:t>“Have you been using the _______ (product) that was provided to you?”</a:t>
            </a:r>
          </a:p>
          <a:p>
            <a:r>
              <a:rPr lang="en-CA" sz="1200" i="1" dirty="0">
                <a:solidFill>
                  <a:srgbClr val="CD009A"/>
                </a:solidFill>
                <a:effectLst/>
                <a:latin typeface="Arial" panose="020B0604020202020204" pitchFamily="34" charset="0"/>
                <a:cs typeface="Arial" panose="020B0604020202020204" pitchFamily="34" charset="0"/>
              </a:rPr>
              <a:t>“How much medication supply do you have left?”</a:t>
            </a:r>
          </a:p>
          <a:p>
            <a:endParaRPr lang="en-CA" sz="1200" b="1" i="1" dirty="0">
              <a:solidFill>
                <a:srgbClr val="CD009A"/>
              </a:solidFill>
              <a:effectLst/>
              <a:latin typeface="Arial" panose="020B0604020202020204" pitchFamily="34" charset="0"/>
              <a:cs typeface="Arial" panose="020B0604020202020204" pitchFamily="34" charset="0"/>
            </a:endParaRPr>
          </a:p>
          <a:p>
            <a:r>
              <a:rPr lang="en-CA" sz="1200" b="1" i="0" dirty="0">
                <a:solidFill>
                  <a:srgbClr val="CD009A"/>
                </a:solidFill>
                <a:effectLst/>
                <a:latin typeface="Arial" panose="020B0604020202020204" pitchFamily="34" charset="0"/>
                <a:cs typeface="Arial" panose="020B0604020202020204" pitchFamily="34" charset="0"/>
              </a:rPr>
              <a:t>4. </a:t>
            </a:r>
            <a:r>
              <a:rPr lang="en-US" sz="1200" b="1" i="0" dirty="0">
                <a:solidFill>
                  <a:schemeClr val="accent5">
                    <a:lumMod val="75000"/>
                  </a:schemeClr>
                </a:solidFill>
                <a:effectLst/>
                <a:latin typeface="Arial" panose="020B0604020202020204" pitchFamily="34" charset="0"/>
                <a:cs typeface="Arial" panose="020B0604020202020204" pitchFamily="34" charset="0"/>
              </a:rPr>
              <a:t>Confirm access to community-based support, briefly address barriers, review options and refer as appropriate</a:t>
            </a:r>
            <a:endParaRPr lang="en-US" sz="1200" b="1" i="0" dirty="0">
              <a:solidFill>
                <a:schemeClr val="accent5">
                  <a:lumMod val="75000"/>
                </a:schemeClr>
              </a:solidFill>
              <a:latin typeface="Arial" panose="020B0604020202020204" pitchFamily="34" charset="0"/>
              <a:cs typeface="Arial" panose="020B0604020202020204" pitchFamily="34" charset="0"/>
            </a:endParaRPr>
          </a:p>
          <a:p>
            <a:pPr marL="1606550" indent="-1425575" algn="l" rtl="0" fontAlgn="base">
              <a:lnSpc>
                <a:spcPct val="229000"/>
              </a:lnSpc>
              <a:spcBef>
                <a:spcPts val="1100"/>
              </a:spcBef>
              <a:spcAft>
                <a:spcPts val="0"/>
              </a:spcAft>
              <a:buNone/>
              <a:tabLst>
                <a:tab pos="1554163" algn="l"/>
                <a:tab pos="1630363" algn="l"/>
              </a:tabLst>
            </a:pPr>
            <a:endParaRPr lang="en-US" sz="1200" i="1" dirty="0">
              <a:solidFill>
                <a:schemeClr val="accent5">
                  <a:lumMod val="75000"/>
                </a:schemeClr>
              </a:solidFill>
              <a:latin typeface="Arial" panose="020B0604020202020204" pitchFamily="34" charset="0"/>
              <a:cs typeface="Arial" panose="020B0604020202020204" pitchFamily="34" charset="0"/>
            </a:endParaRPr>
          </a:p>
          <a:p>
            <a:r>
              <a:rPr lang="en-CA" sz="1200" i="0" dirty="0">
                <a:effectLst/>
                <a:latin typeface="Arial" panose="020B0604020202020204" pitchFamily="34" charset="0"/>
                <a:cs typeface="Arial" panose="020B0604020202020204" pitchFamily="34" charset="0"/>
              </a:rPr>
              <a:t>Confirm access to follow-up support (for patients who were referred to community-based follow-up support):</a:t>
            </a:r>
          </a:p>
          <a:p>
            <a:r>
              <a:rPr lang="en-CA" sz="1200" i="1" dirty="0">
                <a:solidFill>
                  <a:srgbClr val="CD009A"/>
                </a:solidFill>
                <a:effectLst/>
                <a:latin typeface="Arial" panose="020B0604020202020204" pitchFamily="34" charset="0"/>
                <a:cs typeface="Arial" panose="020B0604020202020204" pitchFamily="34" charset="0"/>
              </a:rPr>
              <a:t>“I wanted to check to see if you met with the stop smoking adviser at the [name of service to which patient was referred for stop smoking support]?”</a:t>
            </a:r>
          </a:p>
          <a:p>
            <a:endParaRPr lang="en-CA" sz="1200" i="1" dirty="0">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If the patient is being actively followed by a community-based stop smoking service:</a:t>
            </a:r>
          </a:p>
          <a:p>
            <a:r>
              <a:rPr lang="en-CA" sz="1200" i="1" dirty="0">
                <a:solidFill>
                  <a:srgbClr val="CD009A"/>
                </a:solidFill>
                <a:effectLst/>
                <a:latin typeface="Arial" panose="020B0604020202020204" pitchFamily="34" charset="0"/>
                <a:cs typeface="Arial" panose="020B0604020202020204" pitchFamily="34" charset="0"/>
              </a:rPr>
              <a:t>“That’s great, I am so glad you have been working with the service.”</a:t>
            </a:r>
          </a:p>
          <a:p>
            <a:r>
              <a:rPr lang="en-CA" sz="1200" i="1" dirty="0">
                <a:effectLst/>
                <a:latin typeface="Arial" panose="020B0604020202020204" pitchFamily="34" charset="0"/>
                <a:cs typeface="Arial" panose="020B0604020202020204" pitchFamily="34" charset="0"/>
              </a:rPr>
              <a:t>Learn more about their experience, where appropriate, and provide reinforcement:</a:t>
            </a:r>
          </a:p>
          <a:p>
            <a:r>
              <a:rPr lang="en-CA" sz="1200" i="0" dirty="0">
                <a:effectLst/>
                <a:latin typeface="Arial" panose="020B0604020202020204" pitchFamily="34" charset="0"/>
                <a:cs typeface="Arial" panose="020B0604020202020204" pitchFamily="34" charset="0"/>
              </a:rPr>
              <a:t>If patient is not being followed by community-based stop smoking support, briefly address any barriers, review options and refer as appropriate.</a:t>
            </a:r>
            <a:endParaRPr lang="en-CA" sz="1200" i="0" dirty="0">
              <a:solidFill>
                <a:schemeClr val="tx1"/>
              </a:solidFill>
              <a:effectLst/>
              <a:latin typeface="Arial" panose="020B0604020202020204" pitchFamily="34" charset="0"/>
              <a:cs typeface="Arial" panose="020B0604020202020204" pitchFamily="34" charset="0"/>
            </a:endParaRPr>
          </a:p>
          <a:p>
            <a:endParaRPr lang="en-US" sz="1200" i="1" dirty="0">
              <a:solidFill>
                <a:schemeClr val="accent5">
                  <a:lumMod val="75000"/>
                </a:schemeClr>
              </a:solidFill>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If the service was not in touch:</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Let the patient know that you will be in touch with the service to see what may have happened.</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Provide any immediate support they may need particularly with the supply of stop smoking treatment that was prescribed in hospital.</a:t>
            </a:r>
          </a:p>
          <a:p>
            <a:endParaRPr lang="en-CA" sz="1200" i="1" dirty="0">
              <a:effectLst/>
              <a:latin typeface="Arial" panose="020B0604020202020204" pitchFamily="34" charset="0"/>
              <a:cs typeface="Arial" panose="020B0604020202020204" pitchFamily="34" charset="0"/>
            </a:endParaRPr>
          </a:p>
          <a:p>
            <a:r>
              <a:rPr lang="en-CA" sz="1200" b="1" i="0" dirty="0">
                <a:effectLst/>
                <a:latin typeface="Arial" panose="020B0604020202020204" pitchFamily="34" charset="0"/>
                <a:cs typeface="Arial" panose="020B0604020202020204" pitchFamily="34" charset="0"/>
              </a:rPr>
              <a:t>If the patient has changed their mind:</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Review the reasons for this and encourage them to consider engaging in support, letting them know the door remains open.</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Consider other options for follow-up support as appropriate.</a:t>
            </a:r>
          </a:p>
          <a:p>
            <a:r>
              <a:rPr lang="en-CA" sz="1200" b="1" i="0" dirty="0">
                <a:effectLst/>
                <a:latin typeface="Arial" panose="020B0604020202020204" pitchFamily="34" charset="0"/>
                <a:cs typeface="Arial" panose="020B0604020202020204" pitchFamily="34" charset="0"/>
              </a:rPr>
              <a:t>If the patient has identified barriers to accessing the service, briefly address these barriers.</a:t>
            </a:r>
            <a:endParaRPr lang="en-US" sz="1200" b="0" i="0" dirty="0">
              <a:solidFill>
                <a:schemeClr val="accent5">
                  <a:lumMod val="75000"/>
                </a:schemeClr>
              </a:solidFill>
              <a:effectLst/>
              <a:latin typeface="Arial" panose="020B0604020202020204" pitchFamily="34" charset="0"/>
              <a:cs typeface="Arial" panose="020B0604020202020204" pitchFamily="34" charset="0"/>
            </a:endParaRPr>
          </a:p>
          <a:p>
            <a:endParaRPr lang="en-US" sz="1200" b="0" i="0" dirty="0">
              <a:solidFill>
                <a:schemeClr val="accent5">
                  <a:lumMod val="75000"/>
                </a:schemeClr>
              </a:solidFill>
              <a:effectLst/>
              <a:latin typeface="Arial" panose="020B0604020202020204" pitchFamily="34" charset="0"/>
              <a:cs typeface="Arial" panose="020B0604020202020204" pitchFamily="34" charset="0"/>
            </a:endParaRPr>
          </a:p>
          <a:p>
            <a:r>
              <a:rPr lang="en-US" sz="1200" b="1" i="0" dirty="0">
                <a:solidFill>
                  <a:schemeClr val="accent5">
                    <a:lumMod val="75000"/>
                  </a:schemeClr>
                </a:solidFill>
                <a:effectLst/>
                <a:latin typeface="Arial" panose="020B0604020202020204" pitchFamily="34" charset="0"/>
                <a:cs typeface="Arial" panose="020B0604020202020204" pitchFamily="34" charset="0"/>
              </a:rPr>
              <a:t>5. Provide a summary and schedule 28-day follow-up</a:t>
            </a:r>
            <a:endParaRPr lang="en-US" sz="1200" b="1" i="0" dirty="0">
              <a:solidFill>
                <a:srgbClr val="000000"/>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Provide patients with brief advice:</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Summarise what was discussed as part of the call and any actions to be taken by the patient or yourself (e.g., initiate referral).</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Ask the patient if they have any questions:</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Schedule the 28-day follow-up</a:t>
            </a:r>
          </a:p>
          <a:p>
            <a:pPr marL="171450" indent="-171450">
              <a:buFont typeface="Arial" panose="020B0604020202020204" pitchFamily="34" charset="0"/>
              <a:buChar char="•"/>
            </a:pPr>
            <a:r>
              <a:rPr lang="en-CA" sz="1200" i="0" dirty="0">
                <a:effectLst/>
                <a:latin typeface="Arial" panose="020B0604020202020204" pitchFamily="34" charset="0"/>
                <a:cs typeface="Arial" panose="020B0604020202020204" pitchFamily="34" charset="0"/>
              </a:rPr>
              <a:t>Ensure the patient has a contact number for the service to which they are being referred and/or the trust Tobacco Dependence Team.</a:t>
            </a:r>
          </a:p>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32</a:t>
            </a:fld>
            <a:endParaRPr lang="en-US" dirty="0"/>
          </a:p>
        </p:txBody>
      </p:sp>
    </p:spTree>
    <p:extLst>
      <p:ext uri="{BB962C8B-B14F-4D97-AF65-F5344CB8AC3E}">
        <p14:creationId xmlns:p14="http://schemas.microsoft.com/office/powerpoint/2010/main" val="39211354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Arial" panose="020B0604020202020204" pitchFamily="34" charset="0"/>
                <a:cs typeface="Arial" panose="020B0604020202020204" pitchFamily="34" charset="0"/>
              </a:rPr>
              <a:t>It may not always be possible to conduct a carbon monoxide (CO) test.</a:t>
            </a:r>
          </a:p>
          <a:p>
            <a:endParaRPr lang="en-US"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Where it is not possible to conduct a CO test to validate smokefree status, self-reported smoking status can be used, and patients should be asked to be honest when reporting this.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For example: </a:t>
            </a:r>
            <a:r>
              <a:rPr lang="en-GB" i="1" dirty="0">
                <a:latin typeface="Arial" panose="020B0604020202020204" pitchFamily="34" charset="0"/>
                <a:cs typeface="Arial" panose="020B0604020202020204" pitchFamily="34" charset="0"/>
              </a:rPr>
              <a:t>“How are you getting on, have you managed to stay smokefree since our last appointment?”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To get an accurate response it is often useful to clarify the patient’s response to the above question by providing them with the four responses to choose from: </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Yes, not even a puff </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No, just a few puffs </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No, between 1 and 5 cigarettes </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No, more than 5 cigarettes</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33</a:t>
            </a:fld>
            <a:endParaRPr lang="en-US" dirty="0"/>
          </a:p>
        </p:txBody>
      </p:sp>
    </p:spTree>
    <p:extLst>
      <p:ext uri="{BB962C8B-B14F-4D97-AF65-F5344CB8AC3E}">
        <p14:creationId xmlns:p14="http://schemas.microsoft.com/office/powerpoint/2010/main" val="41780300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Arial" panose="020B0604020202020204" pitchFamily="34" charset="0"/>
                <a:ea typeface="Calibri" panose="020F0502020204030204" pitchFamily="34" charset="0"/>
                <a:cs typeface="Arial" panose="020B0604020202020204" pitchFamily="34" charset="0"/>
              </a:rPr>
              <a:t>Evidence on effective strategies for preventing relapse is limited.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We see here a list of common relapse prevention strategies.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b="1" dirty="0">
                <a:effectLst/>
                <a:latin typeface="Arial" panose="020B0604020202020204" pitchFamily="34" charset="0"/>
                <a:ea typeface="Calibri" panose="020F0502020204030204" pitchFamily="34" charset="0"/>
                <a:cs typeface="Arial" panose="020B0604020202020204" pitchFamily="34" charset="0"/>
              </a:rPr>
              <a:t>[Read the list]</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Often people with SMI who get to this stage will need extended use of medication and relapse prevention care. </a:t>
            </a:r>
            <a:endParaRPr lang="en-GB" sz="12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34</a:t>
            </a:fld>
            <a:endParaRPr lang="en-US" dirty="0"/>
          </a:p>
        </p:txBody>
      </p:sp>
    </p:spTree>
    <p:extLst>
      <p:ext uri="{BB962C8B-B14F-4D97-AF65-F5344CB8AC3E}">
        <p14:creationId xmlns:p14="http://schemas.microsoft.com/office/powerpoint/2010/main" val="12235030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Full instructions: Trainer guide Day 2, page 17: Activity 7: FAQs: Responding to patient and staff scenarios </a:t>
            </a:r>
          </a:p>
          <a:p>
            <a:r>
              <a:rPr lang="en-CA" b="1" dirty="0">
                <a:latin typeface="Arial" panose="020B0604020202020204" pitchFamily="34" charset="0"/>
                <a:cs typeface="Arial" panose="020B0604020202020204" pitchFamily="34" charset="0"/>
              </a:rPr>
              <a:t> </a:t>
            </a:r>
            <a:endParaRPr lang="en-CA"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Activity summary:</a:t>
            </a:r>
            <a:endParaRPr lang="en-US" dirty="0">
              <a:latin typeface="Arial" panose="020B0604020202020204" pitchFamily="34" charset="0"/>
              <a:cs typeface="Arial" panose="020B0604020202020204" pitchFamily="34" charset="0"/>
            </a:endParaRPr>
          </a:p>
          <a:p>
            <a:pPr marL="171450" indent="-171450">
              <a:buFont typeface="Arial"/>
              <a:buChar char="•"/>
            </a:pPr>
            <a:r>
              <a:rPr lang="en-GB" b="1" dirty="0">
                <a:latin typeface="Arial" panose="020B0604020202020204" pitchFamily="34" charset="0"/>
                <a:cs typeface="Arial" panose="020B0604020202020204" pitchFamily="34" charset="0"/>
              </a:rPr>
              <a:t>Method: </a:t>
            </a:r>
            <a:r>
              <a:rPr lang="en-GB" b="0" dirty="0">
                <a:latin typeface="Arial" panose="020B0604020202020204" pitchFamily="34" charset="0"/>
                <a:cs typeface="Arial" panose="020B0604020202020204" pitchFamily="34" charset="0"/>
              </a:rPr>
              <a:t>Breakout </a:t>
            </a:r>
            <a:r>
              <a:rPr lang="en-GB" dirty="0">
                <a:latin typeface="Arial" panose="020B0604020202020204" pitchFamily="34" charset="0"/>
                <a:cs typeface="Arial" panose="020B0604020202020204" pitchFamily="34" charset="0"/>
              </a:rPr>
              <a:t>rooms, Trainer guide Day 2 Appendix 2 (trainer use only)</a:t>
            </a:r>
            <a:endParaRPr lang="en-US" dirty="0">
              <a:latin typeface="Arial" panose="020B0604020202020204" pitchFamily="34" charset="0"/>
              <a:cs typeface="Arial" panose="020B0604020202020204" pitchFamily="34" charset="0"/>
            </a:endParaRPr>
          </a:p>
          <a:p>
            <a:pPr marL="171450" indent="-171450">
              <a:buFont typeface="Arial"/>
              <a:buChar char="•"/>
            </a:pPr>
            <a:r>
              <a:rPr lang="en-GB" b="1" dirty="0">
                <a:latin typeface="Arial" panose="020B0604020202020204" pitchFamily="34" charset="0"/>
                <a:cs typeface="Arial" panose="020B0604020202020204" pitchFamily="34" charset="0"/>
              </a:rPr>
              <a:t>Number per group</a:t>
            </a:r>
            <a:r>
              <a:rPr lang="en-GB" dirty="0">
                <a:latin typeface="Arial" panose="020B0604020202020204" pitchFamily="34" charset="0"/>
                <a:cs typeface="Arial" panose="020B0604020202020204" pitchFamily="34" charset="0"/>
              </a:rPr>
              <a:t>: participants divided equally between two rooms, one trainer in each</a:t>
            </a:r>
            <a:endParaRPr lang="en-US" dirty="0">
              <a:latin typeface="Arial" panose="020B0604020202020204" pitchFamily="34" charset="0"/>
              <a:cs typeface="Arial" panose="020B0604020202020204" pitchFamily="34" charset="0"/>
            </a:endParaRPr>
          </a:p>
          <a:p>
            <a:pPr marL="171450" indent="-171450">
              <a:buFont typeface="Arial"/>
              <a:buChar char="•"/>
            </a:pPr>
            <a:r>
              <a:rPr lang="en-GB" b="1" dirty="0">
                <a:latin typeface="Arial" panose="020B0604020202020204" pitchFamily="34" charset="0"/>
                <a:cs typeface="Arial" panose="020B0604020202020204" pitchFamily="34" charset="0"/>
              </a:rPr>
              <a:t>Duration: </a:t>
            </a:r>
            <a:r>
              <a:rPr lang="en-GB" b="0" dirty="0">
                <a:latin typeface="Arial" panose="020B0604020202020204" pitchFamily="34" charset="0"/>
                <a:cs typeface="Arial" panose="020B0604020202020204" pitchFamily="34" charset="0"/>
              </a:rPr>
              <a:t>30</a:t>
            </a:r>
            <a:r>
              <a:rPr lang="en-GB" dirty="0">
                <a:latin typeface="Arial" panose="020B0604020202020204" pitchFamily="34" charset="0"/>
                <a:cs typeface="Arial" panose="020B0604020202020204" pitchFamily="34" charset="0"/>
              </a:rPr>
              <a:t> minutes</a:t>
            </a:r>
          </a:p>
          <a:p>
            <a:endParaRPr lang="en-GB" sz="1200" b="1"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b="0" dirty="0">
                <a:latin typeface="Arial" panose="020B0604020202020204" pitchFamily="34" charset="0"/>
                <a:cs typeface="Arial" panose="020B0604020202020204" pitchFamily="34" charset="0"/>
              </a:rPr>
              <a:t>Ask each participant to call a number from 1–14. You will ask the corresponding question on the patient scenario list (Appendix 2) and they will then respond as a practitioner.</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35</a:t>
            </a:fld>
            <a:endParaRPr lang="en-US" dirty="0"/>
          </a:p>
        </p:txBody>
      </p:sp>
    </p:spTree>
    <p:extLst>
      <p:ext uri="{BB962C8B-B14F-4D97-AF65-F5344CB8AC3E}">
        <p14:creationId xmlns:p14="http://schemas.microsoft.com/office/powerpoint/2010/main" val="2446241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[Ensure this time is used to complete post-course evaluation and post-course assessment of confidence]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36</a:t>
            </a:fld>
            <a:endParaRPr lang="en-US" dirty="0"/>
          </a:p>
        </p:txBody>
      </p:sp>
    </p:spTree>
    <p:extLst>
      <p:ext uri="{BB962C8B-B14F-4D97-AF65-F5344CB8AC3E}">
        <p14:creationId xmlns:p14="http://schemas.microsoft.com/office/powerpoint/2010/main" val="9766165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know that a trust wide approach is key to supporting targets set for addressing tobacco in the NHS. </a:t>
            </a:r>
          </a:p>
          <a:p>
            <a:endParaRPr lang="en-US" dirty="0"/>
          </a:p>
          <a:p>
            <a:r>
              <a:rPr lang="en-US" dirty="0"/>
              <a:t>This includes trust leadership, frontline staff, and the tobacco dependence team. </a:t>
            </a:r>
          </a:p>
          <a:p>
            <a:endParaRPr lang="en-US" dirty="0"/>
          </a:p>
          <a:p>
            <a:r>
              <a:rPr lang="en-US" dirty="0">
                <a:latin typeface="Arial"/>
                <a:cs typeface="Arial"/>
              </a:rPr>
              <a:t>Its important for all staff to be trained in particular members of the admission team, using a common approach to treatment, and each doing their part to ensure supporting patient with a smokefree admission is a priority.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37</a:t>
            </a:fld>
            <a:endParaRPr lang="en-US" dirty="0"/>
          </a:p>
        </p:txBody>
      </p:sp>
    </p:spTree>
    <p:extLst>
      <p:ext uri="{BB962C8B-B14F-4D97-AF65-F5344CB8AC3E}">
        <p14:creationId xmlns:p14="http://schemas.microsoft.com/office/powerpoint/2010/main" val="22194438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addition to your participation in this course, it is recommended that all TDA complete:  </a:t>
            </a:r>
          </a:p>
          <a:p>
            <a:pPr marL="171450" indent="-171450">
              <a:spcAft>
                <a:spcPts val="700"/>
              </a:spcAft>
              <a:buFont typeface="Arial" panose="020B0604020202020204" pitchFamily="34" charset="0"/>
              <a:buChar char="•"/>
            </a:pPr>
            <a:r>
              <a:rPr lang="en-US" sz="1200" dirty="0"/>
              <a:t>Induction training </a:t>
            </a:r>
          </a:p>
          <a:p>
            <a:pPr marL="171450" indent="-171450">
              <a:spcAft>
                <a:spcPts val="700"/>
              </a:spcAft>
              <a:buFont typeface="Arial" panose="020B0604020202020204" pitchFamily="34" charset="0"/>
              <a:buChar char="•"/>
            </a:pPr>
            <a:r>
              <a:rPr lang="en-US" sz="1200" dirty="0"/>
              <a:t>National certification course </a:t>
            </a:r>
          </a:p>
          <a:p>
            <a:pPr marL="171450" indent="-171450">
              <a:spcAft>
                <a:spcPts val="700"/>
              </a:spcAft>
              <a:buFont typeface="Arial" panose="020B0604020202020204" pitchFamily="34" charset="0"/>
              <a:buChar char="•"/>
            </a:pPr>
            <a:r>
              <a:rPr lang="en-US" sz="1200" dirty="0"/>
              <a:t>Observe more experienced TDA</a:t>
            </a:r>
          </a:p>
          <a:p>
            <a:pPr marL="171450" indent="-171450">
              <a:spcAft>
                <a:spcPts val="700"/>
              </a:spcAft>
              <a:buFont typeface="Arial" panose="020B0604020202020204" pitchFamily="34" charset="0"/>
              <a:buChar char="•"/>
            </a:pPr>
            <a:r>
              <a:rPr lang="en-US" sz="1200" dirty="0"/>
              <a:t>Be observed by more experience TDA </a:t>
            </a:r>
          </a:p>
          <a:p>
            <a:pPr marL="171450" indent="-171450">
              <a:spcAft>
                <a:spcPts val="700"/>
              </a:spcAft>
              <a:buFont typeface="Arial" panose="020B0604020202020204" pitchFamily="34" charset="0"/>
              <a:buChar char="•"/>
            </a:pPr>
            <a:r>
              <a:rPr lang="en-US" sz="1200" dirty="0"/>
              <a:t>Continuing professional development (CPD)</a:t>
            </a:r>
          </a:p>
          <a:p>
            <a:pPr marL="171450" indent="-171450">
              <a:spcAft>
                <a:spcPts val="700"/>
              </a:spcAft>
              <a:buFont typeface="Arial" panose="020B0604020202020204" pitchFamily="34" charset="0"/>
              <a:buChar char="•"/>
            </a:pPr>
            <a:r>
              <a:rPr lang="en-US" sz="1200" dirty="0"/>
              <a:t>Team-based case reviews </a:t>
            </a:r>
          </a:p>
          <a:p>
            <a:endParaRPr lang="en-US" dirty="0"/>
          </a:p>
          <a:p>
            <a:r>
              <a:rPr lang="en-US" dirty="0"/>
              <a:t>Core competencies for TDAs have been published and it is worth ensuring you feel comfortable with these.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38</a:t>
            </a:fld>
            <a:endParaRPr lang="en-US" dirty="0"/>
          </a:p>
        </p:txBody>
      </p:sp>
    </p:spTree>
    <p:extLst>
      <p:ext uri="{BB962C8B-B14F-4D97-AF65-F5344CB8AC3E}">
        <p14:creationId xmlns:p14="http://schemas.microsoft.com/office/powerpoint/2010/main" val="14466897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effectLst/>
                <a:latin typeface="Arial" panose="020B0604020202020204" pitchFamily="34" charset="0"/>
                <a:ea typeface="Calibri" panose="020F0502020204030204" pitchFamily="34" charset="0"/>
                <a:cs typeface="Arial" panose="020B0604020202020204" pitchFamily="34" charset="0"/>
              </a:rPr>
              <a:t>NCSCT regularly publishes briefing, clinical tools and has a suite of eLearning training. There is a specialist course in mental health and the </a:t>
            </a:r>
            <a:r>
              <a:rPr lang="en-US" sz="1200" dirty="0" err="1">
                <a:effectLst/>
                <a:latin typeface="Arial" panose="020B0604020202020204" pitchFamily="34" charset="0"/>
                <a:ea typeface="Calibri" panose="020F0502020204030204" pitchFamily="34" charset="0"/>
                <a:cs typeface="Arial" panose="020B0604020202020204" pitchFamily="34" charset="0"/>
              </a:rPr>
              <a:t>NCSCTd</a:t>
            </a:r>
            <a:r>
              <a:rPr lang="en-US" sz="1200" dirty="0">
                <a:effectLst/>
                <a:latin typeface="Arial" panose="020B0604020202020204" pitchFamily="34" charset="0"/>
                <a:ea typeface="Calibri" panose="020F0502020204030204" pitchFamily="34" charset="0"/>
                <a:cs typeface="Arial" panose="020B0604020202020204" pitchFamily="34" charset="0"/>
              </a:rPr>
              <a:t> Smoking cessation and mental health briefing.</a:t>
            </a:r>
          </a:p>
          <a:p>
            <a:endParaRPr lang="en-US"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effectLst/>
                <a:latin typeface="Arial" panose="020B0604020202020204" pitchFamily="34" charset="0"/>
                <a:ea typeface="Calibri" panose="020F0502020204030204" pitchFamily="34" charset="0"/>
                <a:cs typeface="Arial" panose="020B0604020202020204" pitchFamily="34" charset="0"/>
              </a:rPr>
              <a:t>Mental health resources:</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Calibri" panose="020F0502020204030204" pitchFamily="34" charset="0"/>
                <a:cs typeface="Arial" panose="020B0604020202020204" pitchFamily="34" charset="0"/>
              </a:rPr>
              <a:t>Mental health specialty module (requires completion of practitioner module and assessment)</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Calibri" panose="020F0502020204030204" pitchFamily="34" charset="0"/>
                <a:cs typeface="Arial" panose="020B0604020202020204" pitchFamily="34" charset="0"/>
              </a:rPr>
              <a:t>Smoking cessation and mental health briefing</a:t>
            </a:r>
            <a:endParaRPr lang="en-GB" sz="12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39</a:t>
            </a:fld>
            <a:endParaRPr lang="en-US" dirty="0"/>
          </a:p>
        </p:txBody>
      </p:sp>
    </p:spTree>
    <p:extLst>
      <p:ext uri="{BB962C8B-B14F-4D97-AF65-F5344CB8AC3E}">
        <p14:creationId xmlns:p14="http://schemas.microsoft.com/office/powerpoint/2010/main" val="1816224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A3DA6F-6EED-10F4-70A7-49D6D54714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4D6764-0B16-0752-5E4A-8ACB4B612B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6535BE-5795-F218-E270-0249A218A086}"/>
              </a:ext>
            </a:extLst>
          </p:cNvPr>
          <p:cNvSpPr>
            <a:spLocks noGrp="1"/>
          </p:cNvSpPr>
          <p:nvPr>
            <p:ph type="body" idx="1"/>
          </p:nvPr>
        </p:nvSpPr>
        <p:spPr/>
        <p:txBody>
          <a:bodyPr>
            <a:normAutofit fontScale="92500" lnSpcReduction="10000"/>
          </a:bodyPr>
          <a:lstStyle/>
          <a:p>
            <a:r>
              <a:rPr lang="en-CA" sz="1200" b="1" dirty="0">
                <a:effectLst/>
                <a:latin typeface="Arial" panose="020B0604020202020204" pitchFamily="34" charset="0"/>
                <a:ea typeface="Times New Roman" panose="02020603050405020304" pitchFamily="18" charset="0"/>
                <a:cs typeface="Arial" panose="020B0604020202020204" pitchFamily="34" charset="0"/>
              </a:rPr>
              <a:t>[Animated Slide]</a:t>
            </a:r>
          </a:p>
          <a:p>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When someone smokes, the hydrocarbons stimulate the enzymes that metabolise some drugs and makes the enzyme more active. The increased metabolism means the drug is cleared from the body more quickly which may make the drug less effective.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What do you do with the dose when metabolism is increased? We require higher dose of the medication.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When a person stops smoking, within about a week the metabolism of some drugs (clozapine, olanzapine, etc.) slows down as they have lost the effect of the tar in the tobacco smoke. This means blood plasma levels may rise – and side effects may increase. Dosage may need to be reduced in the first week by about 25% to assist with managing side effects and reducing risk of toxicity.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This is particularly important for clozapine and olanzapine as high blood plasma levels can lead to seizures (as the risk of seizures increase as plasma levels increase).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isn’t any research about reducing smoking (as opposed to </a:t>
            </a:r>
            <a:r>
              <a:rPr lang="en-US" dirty="0"/>
              <a:t>stopping</a:t>
            </a:r>
            <a:r>
              <a:rPr lang="en-CA" sz="1200" dirty="0">
                <a:effectLst/>
                <a:latin typeface="Arial" panose="020B0604020202020204" pitchFamily="34" charset="0"/>
                <a:ea typeface="Times New Roman" panose="02020603050405020304" pitchFamily="18" charset="0"/>
                <a:cs typeface="Arial" panose="020B0604020202020204" pitchFamily="34" charset="0"/>
              </a:rPr>
              <a:t>) so it’s important to monitor closely when patients are cutting down to quit.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0E39CF45-D650-24D4-E6A4-A52715E0A15C}"/>
              </a:ext>
            </a:extLst>
          </p:cNvPr>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5770472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40</a:t>
            </a:fld>
            <a:endParaRPr lang="en-US" dirty="0"/>
          </a:p>
        </p:txBody>
      </p:sp>
    </p:spTree>
    <p:extLst>
      <p:ext uri="{BB962C8B-B14F-4D97-AF65-F5344CB8AC3E}">
        <p14:creationId xmlns:p14="http://schemas.microsoft.com/office/powerpoint/2010/main" val="16370596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56697-D924-51F6-6C84-0A662DBA51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5A66A3-42B6-5B07-4DCD-BBFA4D8685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7EA578-B130-D9A7-FF53-B62D4E3E5F54}"/>
              </a:ext>
            </a:extLst>
          </p:cNvPr>
          <p:cNvSpPr>
            <a:spLocks noGrp="1"/>
          </p:cNvSpPr>
          <p:nvPr>
            <p:ph type="body" idx="1"/>
          </p:nvPr>
        </p:nvSpPr>
        <p:spPr/>
        <p:txBody>
          <a:bodyPr>
            <a:normAutofit/>
          </a:bodyPr>
          <a:lstStyle/>
          <a:p>
            <a:r>
              <a:rPr lang="en-CA" sz="1200" dirty="0">
                <a:effectLst/>
                <a:latin typeface="Arial" panose="020B0604020202020204" pitchFamily="34" charset="0"/>
                <a:ea typeface="Times New Roman" panose="02020603050405020304" pitchFamily="18" charset="0"/>
                <a:cs typeface="Arial" panose="020B0604020202020204" pitchFamily="34" charset="0"/>
              </a:rPr>
              <a:t>The reason clozapine is a particular concern is that when a patient stops smoking, within about a week the metabolism of clozapine in some people can almost double and can lead to serious symptoms and fatalities.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Because of this we must give particular attention to clozapine and getting the dosage right when we support people who are looking to stop smoking.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Signs of toxicity: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CA" sz="1200" dirty="0">
                <a:effectLst/>
                <a:latin typeface="Arial" panose="020B0604020202020204" pitchFamily="34" charset="0"/>
                <a:ea typeface="Times New Roman" panose="02020603050405020304" pitchFamily="18" charset="0"/>
                <a:cs typeface="Arial" panose="020B0604020202020204" pitchFamily="34" charset="0"/>
              </a:rPr>
              <a:t>Higher blood levels of clozapine can cause sedation, hypotension and increased risk of neurological adverse effects including seizures and fatalities.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b="1" dirty="0">
                <a:effectLst/>
                <a:latin typeface="Arial" panose="020B0604020202020204" pitchFamily="34" charset="0"/>
                <a:ea typeface="Times New Roman" panose="02020603050405020304" pitchFamily="18" charset="0"/>
                <a:cs typeface="Arial" panose="020B0604020202020204" pitchFamily="34" charset="0"/>
              </a:rPr>
              <a:t>Blood monitoring: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Take clozapine plasma trough levels before stopping smoking.</a:t>
            </a:r>
          </a:p>
          <a:p>
            <a:pPr marL="171450" lvl="0" indent="-171450">
              <a:buSzPts val="1400"/>
              <a:buFont typeface="Arial" panose="020B0604020202020204" pitchFamily="34" charset="0"/>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Repeat plasma level one week after stopping smoking. If the patient is symptomatic of clozapine side-effects prior to this, a plasma level should be retaken sooner.</a:t>
            </a:r>
          </a:p>
          <a:p>
            <a:pPr marL="171450" lvl="0" indent="-171450">
              <a:buSzPts val="1400"/>
              <a:buFont typeface="Arial" panose="020B0604020202020204" pitchFamily="34" charset="0"/>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Blood and clinical monitoring should occur for up to six months. </a:t>
            </a:r>
          </a:p>
        </p:txBody>
      </p:sp>
      <p:sp>
        <p:nvSpPr>
          <p:cNvPr id="4" name="Slide Number Placeholder 3">
            <a:extLst>
              <a:ext uri="{FF2B5EF4-FFF2-40B4-BE49-F238E27FC236}">
                <a16:creationId xmlns:a16="http://schemas.microsoft.com/office/drawing/2014/main" id="{8C465A5E-C362-7689-FDCE-4C59A8E3F1B1}"/>
              </a:ext>
            </a:extLst>
          </p:cNvPr>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647400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05096D-3DF1-1C8B-E915-E6DFF2470C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8B4722-47FB-7357-9D4D-4D8A8D8684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CA18BE-A4DB-B955-8400-A1FA5FD8A9DF}"/>
              </a:ext>
            </a:extLst>
          </p:cNvPr>
          <p:cNvSpPr>
            <a:spLocks noGrp="1"/>
          </p:cNvSpPr>
          <p:nvPr>
            <p:ph type="body" idx="1"/>
          </p:nvPr>
        </p:nvSpPr>
        <p:spPr/>
        <p:txBody>
          <a:bodyPr>
            <a:normAutofit/>
          </a:bodyPr>
          <a:lstStyle/>
          <a:p>
            <a:r>
              <a:rPr lang="en-GB" sz="1200" b="1" dirty="0">
                <a:effectLst/>
                <a:latin typeface="Arial" panose="020B0604020202020204" pitchFamily="34" charset="0"/>
                <a:ea typeface="Times New Roman" panose="02020603050405020304" pitchFamily="18" charset="0"/>
                <a:cs typeface="Arial" panose="020B0604020202020204" pitchFamily="34" charset="0"/>
              </a:rPr>
              <a:t>Dose reduction: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Immediate reduction of clozapine upon smoking cessation (may need to be reduced by 25% of original dose in the first week of </a:t>
            </a:r>
            <a:r>
              <a:rPr lang="en-US" dirty="0"/>
              <a:t>stopping</a:t>
            </a:r>
            <a:r>
              <a:rPr lang="en-GB" sz="1200" dirty="0">
                <a:effectLst/>
                <a:latin typeface="Arial" panose="020B0604020202020204" pitchFamily="34" charset="0"/>
                <a:ea typeface="Times New Roman" panose="02020603050405020304" pitchFamily="18" charset="0"/>
                <a:cs typeface="Arial" panose="020B0604020202020204" pitchFamily="34" charset="0"/>
              </a:rPr>
              <a:t>).</a:t>
            </a:r>
          </a:p>
          <a:p>
            <a:pPr marL="171450" lvl="0" indent="-171450">
              <a:buSzPts val="1400"/>
              <a:buFont typeface="Arial" panose="020B0604020202020204" pitchFamily="34" charset="0"/>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Stepwise reduction of about 10 per cent daily for 4 days. Blood levels will guide individualised dosing. </a:t>
            </a: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Should smoking be re-initiated: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If the patient returns to smoking a plasma trough level should be retaken and clozapine increased to previous dose over one week and then plasma trough level repeated.</a:t>
            </a: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Clozapine is the one medication that we need to give particular attention to when it comes getting the dose right.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endParaRPr lang="en-US" sz="1200" dirty="0"/>
          </a:p>
        </p:txBody>
      </p:sp>
      <p:sp>
        <p:nvSpPr>
          <p:cNvPr id="4" name="Slide Number Placeholder 3">
            <a:extLst>
              <a:ext uri="{FF2B5EF4-FFF2-40B4-BE49-F238E27FC236}">
                <a16:creationId xmlns:a16="http://schemas.microsoft.com/office/drawing/2014/main" id="{9421AFC9-439F-2772-DA69-B5C28EB334FE}"/>
              </a:ext>
            </a:extLst>
          </p:cNvPr>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3703814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C02DD3-6696-5F40-11F8-0064902E54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CE8DAB-64FC-EF19-7946-6C86B791E0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BFDA89-BD33-90AD-901F-987BDE9D478B}"/>
              </a:ext>
            </a:extLst>
          </p:cNvPr>
          <p:cNvSpPr>
            <a:spLocks noGrp="1"/>
          </p:cNvSpPr>
          <p:nvPr>
            <p:ph type="body" idx="1"/>
          </p:nvPr>
        </p:nvSpPr>
        <p:spPr/>
        <p:txBody>
          <a:bodyPr>
            <a:normAutofit/>
          </a:bodyPr>
          <a:lstStyle/>
          <a:p>
            <a:pPr marL="0" lvl="0" indent="0">
              <a:buSzPts val="1400"/>
              <a:buFont typeface="Symbol" panose="05050102010706020507" pitchFamily="18" charset="2"/>
              <a:buNone/>
              <a:tabLst>
                <a:tab pos="457200" algn="l"/>
              </a:tabLst>
            </a:pPr>
            <a:r>
              <a:rPr lang="en-CA" sz="1200" dirty="0">
                <a:effectLst/>
                <a:latin typeface="Arial" panose="020B0604020202020204" pitchFamily="34" charset="0"/>
                <a:ea typeface="Times New Roman" panose="02020603050405020304" pitchFamily="18" charset="0"/>
                <a:cs typeface="Arial" panose="020B0604020202020204" pitchFamily="34" charset="0"/>
              </a:rPr>
              <a:t>For the drugs olanzapine and chlorpromazine, there is a risk that drug levels may be affected, but this can be managed clinically.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GB" sz="1200" b="1" dirty="0">
                <a:effectLst/>
                <a:latin typeface="Arial" panose="020B0604020202020204" pitchFamily="34" charset="0"/>
                <a:ea typeface="Times New Roman" panose="02020603050405020304" pitchFamily="18" charset="0"/>
                <a:cs typeface="Arial" panose="020B0604020202020204" pitchFamily="34" charset="0"/>
              </a:rPr>
              <a:t>For olanzapine: </a:t>
            </a:r>
            <a:r>
              <a:rPr lang="en-GB" sz="1200" dirty="0">
                <a:effectLst/>
                <a:latin typeface="Arial" panose="020B0604020202020204" pitchFamily="34" charset="0"/>
                <a:ea typeface="Times New Roman" panose="02020603050405020304" pitchFamily="18" charset="0"/>
                <a:cs typeface="Arial" panose="020B0604020202020204" pitchFamily="34" charset="0"/>
              </a:rPr>
              <a:t>On stopping smoking</a:t>
            </a:r>
            <a:r>
              <a:rPr lang="en-GB" sz="1200" b="1"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a:effectLst/>
                <a:latin typeface="Arial" panose="020B0604020202020204" pitchFamily="34" charset="0"/>
                <a:ea typeface="Times New Roman" panose="02020603050405020304" pitchFamily="18" charset="0"/>
                <a:cs typeface="Arial" panose="020B0604020202020204" pitchFamily="34" charset="0"/>
              </a:rPr>
              <a:t>the dose may need to be reduced by 25%. Be alert for increased adverse effects of olanzapine such as dizziness, sedation and hypotension. If adverse effects occur the further reduce the dose. </a:t>
            </a:r>
            <a:r>
              <a:rPr lang="en-CA" sz="1200" dirty="0">
                <a:effectLst/>
                <a:latin typeface="Arial" panose="020B0604020202020204" pitchFamily="34" charset="0"/>
                <a:ea typeface="Times New Roman" panose="02020603050405020304" pitchFamily="18" charset="0"/>
                <a:cs typeface="Arial" panose="020B0604020202020204" pitchFamily="34" charset="0"/>
              </a:rPr>
              <a:t>If restarting smoking, increase dose to previous smoking dose over 1 week.</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GB" sz="1200" b="1" dirty="0">
                <a:effectLst/>
                <a:latin typeface="Arial" panose="020B0604020202020204" pitchFamily="34" charset="0"/>
                <a:ea typeface="Times New Roman" panose="02020603050405020304" pitchFamily="18" charset="0"/>
                <a:cs typeface="Arial" panose="020B0604020202020204" pitchFamily="34" charset="0"/>
              </a:rPr>
              <a:t>For chlorpromazine</a:t>
            </a:r>
            <a:r>
              <a:rPr lang="en-GB" sz="1200" dirty="0">
                <a:effectLst/>
                <a:latin typeface="Arial" panose="020B0604020202020204" pitchFamily="34" charset="0"/>
                <a:ea typeface="Times New Roman" panose="02020603050405020304" pitchFamily="18" charset="0"/>
                <a:cs typeface="Arial" panose="020B0604020202020204" pitchFamily="34" charset="0"/>
              </a:rPr>
              <a:t>: Monitor for increased adverse effects: dizziness, sedation, nausea. Reduce dose as necessary. </a:t>
            </a:r>
            <a:r>
              <a:rPr lang="en-CA" sz="1200" dirty="0">
                <a:effectLst/>
                <a:latin typeface="Arial" panose="020B0604020202020204" pitchFamily="34" charset="0"/>
                <a:ea typeface="Times New Roman" panose="02020603050405020304" pitchFamily="18" charset="0"/>
                <a:cs typeface="Arial" panose="020B0604020202020204" pitchFamily="34" charset="0"/>
              </a:rPr>
              <a:t>If re-starting smoking, monitor the patient closely and consider restarting the previous smoking dose.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a:extLst>
              <a:ext uri="{FF2B5EF4-FFF2-40B4-BE49-F238E27FC236}">
                <a16:creationId xmlns:a16="http://schemas.microsoft.com/office/drawing/2014/main" id="{EEA5C8BA-5695-D463-7F2C-5F8E3CCA3031}"/>
              </a:ext>
            </a:extLst>
          </p:cNvPr>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1951649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5E532-AFDC-9A8E-CB99-AE1EEFD23F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768FF8-9FEF-5C45-EE40-C6191D15A9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CE8BEA-D8D2-6EF5-C1D1-A4F1E57654B6}"/>
              </a:ext>
            </a:extLst>
          </p:cNvPr>
          <p:cNvSpPr>
            <a:spLocks noGrp="1"/>
          </p:cNvSpPr>
          <p:nvPr>
            <p:ph type="body" idx="1"/>
          </p:nvPr>
        </p:nvSpPr>
        <p:spPr/>
        <p:txBody>
          <a:bodyPr>
            <a:normAutofit fontScale="55000" lnSpcReduction="20000"/>
          </a:bodyPr>
          <a:lstStyle/>
          <a:p>
            <a:r>
              <a:rPr lang="en-CA" sz="1200" dirty="0">
                <a:effectLst/>
                <a:latin typeface="Arial" panose="020B0604020202020204" pitchFamily="34" charset="0"/>
                <a:ea typeface="Times New Roman" panose="02020603050405020304" pitchFamily="18" charset="0"/>
                <a:cs typeface="Arial" panose="020B0604020202020204" pitchFamily="34" charset="0"/>
              </a:rPr>
              <a:t>There is one more interaction with smoking to be aware of.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Caffeine metabolism</a:t>
            </a:r>
            <a:r>
              <a:rPr lang="en-CA" sz="1200" dirty="0">
                <a:effectLst/>
                <a:latin typeface="Arial" panose="020B0604020202020204" pitchFamily="34" charset="0"/>
                <a:ea typeface="Times New Roman" panose="02020603050405020304" pitchFamily="18" charset="0"/>
                <a:cs typeface="Arial" panose="020B0604020202020204" pitchFamily="34" charset="0"/>
              </a:rPr>
              <a:t> is also altered by smoking. When someone quits smoking their levels of caffeine may be 2-3 times higher.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This generally occurs 4 to 7 days after </a:t>
            </a:r>
            <a:r>
              <a:rPr lang="en-US" dirty="0"/>
              <a:t>stopping</a:t>
            </a:r>
            <a:r>
              <a:rPr lang="en-CA" sz="1200" dirty="0">
                <a:effectLst/>
                <a:latin typeface="Arial" panose="020B0604020202020204" pitchFamily="34" charset="0"/>
                <a:ea typeface="Times New Roman" panose="02020603050405020304" pitchFamily="18" charset="0"/>
                <a:cs typeface="Arial" panose="020B0604020202020204" pitchFamily="34" charset="0"/>
              </a:rPr>
              <a:t> smoking and can result in the unpleasant side effects of having too much caffeine (see list below).</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Sometimes we can confuse the symptoms caffeinism with withdrawal symptoms.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Michael used the term on edge. We will sometimes hear patients report difficulty concentrating, feeling off, having difficulty sleeping, headache, dizziness. While these can all be common withdrawal symptoms, they can also be the result of or worsened by caffeine intake.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Feeling shaky, restless, increased heart rate are not withdrawal symptoms associated with </a:t>
            </a:r>
            <a:r>
              <a:rPr lang="en-US" dirty="0"/>
              <a:t>stopping</a:t>
            </a:r>
            <a:r>
              <a:rPr lang="en-CA" sz="1200" dirty="0">
                <a:effectLst/>
                <a:latin typeface="Arial" panose="020B0604020202020204" pitchFamily="34" charset="0"/>
                <a:ea typeface="Times New Roman" panose="02020603050405020304" pitchFamily="18" charset="0"/>
                <a:cs typeface="Arial" panose="020B0604020202020204" pitchFamily="34" charset="0"/>
              </a:rPr>
              <a:t> smoking and so if patients report these to you it should trigger you to ask about caffeine intake.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Advising patients to decrease their caffeine intake can be helpful, This is most relevant to those who report a high caffeine intake (more than 2-3 caffeinated beverages a day). This includes intake of coffee and caffeinated teas and drinks. For many patients this may need to be repeated.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Symptoms of caffeinism include: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Restlessness and shakiness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Insomnia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Headaches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Dizziness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Fast heart rate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Dehydration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Anxiety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Sources: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Brown et al. </a:t>
            </a:r>
            <a:r>
              <a:rPr lang="en-CA" sz="1200" dirty="0">
                <a:effectLst/>
                <a:latin typeface="Arial" panose="020B0604020202020204" pitchFamily="34" charset="0"/>
                <a:ea typeface="Times New Roman" panose="02020603050405020304" pitchFamily="18" charset="0"/>
                <a:cs typeface="Arial" panose="020B0604020202020204" pitchFamily="34" charset="0"/>
              </a:rPr>
              <a:t>Changes in rate and pattern of caffeine metabolism after cigarette abstinence. Clinical Pharmacology therapy.1988:43(5);488.</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a:extLst>
              <a:ext uri="{FF2B5EF4-FFF2-40B4-BE49-F238E27FC236}">
                <a16:creationId xmlns:a16="http://schemas.microsoft.com/office/drawing/2014/main" id="{3BC69B4D-442B-389D-082D-DD7BF2AD535C}"/>
              </a:ext>
            </a:extLst>
          </p:cNvPr>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3599319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[Large group debrief]: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b="1"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4000" dirty="0">
              <a:effectLst/>
              <a:latin typeface="Arial" panose="020B0604020202020204" pitchFamily="34" charset="0"/>
              <a:ea typeface="Times New Roman" panose="02020603050405020304" pitchFamily="18" charset="0"/>
              <a:cs typeface="Arial" panose="020B0604020202020204" pitchFamily="34" charset="0"/>
            </a:endParaRPr>
          </a:p>
          <a:p>
            <a:endParaRPr lang="en-GB" altLang="en-US" sz="1200" b="1" dirty="0">
              <a:latin typeface="Arial" panose="020B0604020202020204" pitchFamily="34" charset="0"/>
              <a:cs typeface="Arial" panose="020B0604020202020204" pitchFamily="34" charset="0"/>
            </a:endParaRPr>
          </a:p>
          <a:p>
            <a:r>
              <a:rPr lang="en-GB" altLang="en-US" sz="1200" b="1" u="sng" dirty="0">
                <a:latin typeface="Arial" panose="020B0604020202020204" pitchFamily="34" charset="0"/>
                <a:cs typeface="Arial" panose="020B0604020202020204" pitchFamily="34" charset="0"/>
              </a:rPr>
              <a:t>For local delivery: </a:t>
            </a:r>
            <a:endParaRPr lang="en-GB" altLang="en-US" sz="1200" dirty="0">
              <a:latin typeface="Arial" panose="020B0604020202020204" pitchFamily="34" charset="0"/>
              <a:cs typeface="Arial" panose="020B0604020202020204" pitchFamily="34" charset="0"/>
            </a:endParaRPr>
          </a:p>
          <a:p>
            <a:r>
              <a:rPr lang="en-GB" altLang="en-US" sz="1200" dirty="0">
                <a:latin typeface="Arial" panose="020B0604020202020204" pitchFamily="34" charset="0"/>
                <a:cs typeface="Arial" panose="020B0604020202020204" pitchFamily="34" charset="0"/>
              </a:rPr>
              <a:t>There is an opportunity here to spend some time reviewing the local protocol for screening for medications interactions and management of medications such as clozapine, so that TDAs have familiarity with protocol and responsible persons as well as any role they may have in screening, monitoring, communicating. </a:t>
            </a:r>
          </a:p>
          <a:p>
            <a:endParaRPr lang="en-GB" altLang="en-US" sz="1200" dirty="0">
              <a:latin typeface="Arial" panose="020B0604020202020204" pitchFamily="34" charset="0"/>
              <a:cs typeface="Arial" panose="020B0604020202020204" pitchFamily="34" charset="0"/>
            </a:endParaRPr>
          </a:p>
          <a:p>
            <a:r>
              <a:rPr lang="en-GB" altLang="en-US" sz="1200" b="1" u="sng" dirty="0">
                <a:latin typeface="Arial" panose="020B0604020202020204" pitchFamily="34" charset="0"/>
                <a:cs typeface="Arial" panose="020B0604020202020204" pitchFamily="34" charset="0"/>
              </a:rPr>
              <a:t>For national delivery: </a:t>
            </a:r>
            <a:endParaRPr lang="en-GB" altLang="en-US" sz="1200" dirty="0">
              <a:latin typeface="Arial" panose="020B0604020202020204" pitchFamily="34" charset="0"/>
              <a:cs typeface="Arial" panose="020B0604020202020204" pitchFamily="34" charset="0"/>
            </a:endParaRPr>
          </a:p>
          <a:p>
            <a:r>
              <a:rPr lang="en-GB" altLang="en-US" sz="1200" dirty="0">
                <a:latin typeface="Arial" panose="020B0604020202020204" pitchFamily="34" charset="0"/>
                <a:cs typeface="Arial" panose="020B0604020202020204" pitchFamily="34" charset="0"/>
              </a:rPr>
              <a:t>Remind trainees that they will have a local protocol in place for screening and management of smoking and medication interactions. Inform them that, if they have not already done so, it would be good for them to be familiar with the local pathway and who the responsible people are. </a:t>
            </a:r>
          </a:p>
          <a:p>
            <a:endParaRPr lang="en-GB" altLang="en-US" sz="1200" dirty="0">
              <a:latin typeface="Arial" panose="020B0604020202020204" pitchFamily="34" charset="0"/>
              <a:cs typeface="Arial" panose="020B0604020202020204" pitchFamily="34" charset="0"/>
            </a:endParaRPr>
          </a:p>
          <a:p>
            <a:r>
              <a:rPr lang="en-GB" altLang="en-US" sz="1200" dirty="0">
                <a:latin typeface="Arial" panose="020B0604020202020204" pitchFamily="34" charset="0"/>
                <a:cs typeface="Arial" panose="020B0604020202020204" pitchFamily="34" charset="0"/>
              </a:rPr>
              <a:t>Ask: </a:t>
            </a:r>
            <a:r>
              <a:rPr lang="en-GB" altLang="en-US" sz="1200" i="1" dirty="0">
                <a:latin typeface="Arial" panose="020B0604020202020204" pitchFamily="34" charset="0"/>
                <a:cs typeface="Arial" panose="020B0604020202020204" pitchFamily="34" charset="0"/>
              </a:rPr>
              <a:t>Does anyone want to share with the group how medication screening and the management with patients using clozapine works in your trust? </a:t>
            </a:r>
          </a:p>
          <a:p>
            <a:endParaRPr lang="en-GB" altLang="en-US" dirty="0"/>
          </a:p>
          <a:p>
            <a:endParaRPr lang="en-GB" altLang="en-US" i="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14873210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NHSE Inpatient Training – Needs assessment and scoping</a:t>
            </a:r>
            <a:endParaRPr lang="en-US" dirty="0"/>
          </a:p>
        </p:txBody>
      </p:sp>
    </p:spTree>
    <p:extLst>
      <p:ext uri="{BB962C8B-B14F-4D97-AF65-F5344CB8AC3E}">
        <p14:creationId xmlns:p14="http://schemas.microsoft.com/office/powerpoint/2010/main" val="600603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dirty="0"/>
          </a:p>
        </p:txBody>
      </p:sp>
    </p:spTree>
    <p:extLst>
      <p:ext uri="{BB962C8B-B14F-4D97-AF65-F5344CB8AC3E}">
        <p14:creationId xmlns:p14="http://schemas.microsoft.com/office/powerpoint/2010/main" val="18006269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390937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30738337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6027F3A-BEB6-C840-A85F-41C011236E4B}"/>
              </a:ext>
            </a:extLst>
          </p:cNvPr>
          <p:cNvSpPr/>
          <p:nvPr userDrawn="1"/>
        </p:nvSpPr>
        <p:spPr>
          <a:xfrm>
            <a:off x="0" y="0"/>
            <a:ext cx="9144000" cy="6858000"/>
          </a:xfrm>
          <a:prstGeom prst="rect">
            <a:avLst/>
          </a:prstGeom>
          <a:gradFill flip="none" rotWithShape="1">
            <a:gsLst>
              <a:gs pos="0">
                <a:schemeClr val="accent3"/>
              </a:gs>
              <a:gs pos="70000">
                <a:schemeClr val="accent2"/>
              </a:gs>
            </a:gsLst>
            <a:lin ang="1782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ctrTitle"/>
          </p:nvPr>
        </p:nvSpPr>
        <p:spPr>
          <a:xfrm>
            <a:off x="952500" y="956961"/>
            <a:ext cx="7200900" cy="502567"/>
          </a:xfrm>
        </p:spPr>
        <p:txBody>
          <a:bodyPr>
            <a:normAutofit/>
          </a:bodyPr>
          <a:lstStyle>
            <a:lvl1pPr>
              <a:defRPr sz="2400" b="0">
                <a:solidFill>
                  <a:srgbClr val="04B6EC"/>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Century Gothic" panose="020B0502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5014062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753706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28049387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1954653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1573704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extLst>
      <p:ext uri="{BB962C8B-B14F-4D97-AF65-F5344CB8AC3E}">
        <p14:creationId xmlns:p14="http://schemas.microsoft.com/office/powerpoint/2010/main" val="345230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Tobacco Dependency Treatment Training for Acute and Acute MH</a:t>
            </a:r>
          </a:p>
        </p:txBody>
      </p:sp>
    </p:spTree>
  </p:cSld>
  <p:clrMap bg1="lt1" tx1="dk1" bg2="lt2" tx2="dk2" accent1="accent1" accent2="accent2" accent3="accent3" accent4="accent4" accent5="accent5" accent6="accent6" hlink="hlink" folHlink="folHlink"/>
  <p:sldLayoutIdLst>
    <p:sldLayoutId id="2147483662" r:id="rId1"/>
    <p:sldLayoutId id="2147483650" r:id="rId2"/>
    <p:sldLayoutId id="2147483658" r:id="rId3"/>
    <p:sldLayoutId id="2147483652" r:id="rId4"/>
    <p:sldLayoutId id="2147483671" r:id="rId5"/>
    <p:sldLayoutId id="2147483657" r:id="rId6"/>
    <p:sldLayoutId id="2147483656" r:id="rId7"/>
    <p:sldLayoutId id="2147483665" r:id="rId8"/>
    <p:sldLayoutId id="2147483659" r:id="rId9"/>
    <p:sldLayoutId id="2147483670" r:id="rId10"/>
    <p:sldLayoutId id="2147483672" r:id="rId11"/>
    <p:sldLayoutId id="2147483673" r:id="rId12"/>
    <p:sldLayoutId id="2147483674" r:id="rId13"/>
    <p:sldLayoutId id="2147483677" r:id="rId14"/>
    <p:sldLayoutId id="2147483688" r:id="rId15"/>
    <p:sldLayoutId id="2147483689" r:id="rId16"/>
    <p:sldLayoutId id="2147483692" r:id="rId17"/>
    <p:sldLayoutId id="2147483693" r:id="rId18"/>
    <p:sldLayoutId id="2147483694" r:id="rId19"/>
    <p:sldLayoutId id="2147483695" r:id="rId20"/>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image" Target="../media/image14.jpg"/><Relationship Id="rId7"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6.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4.jpg"/><Relationship Id="rId7" Type="http://schemas.openxmlformats.org/officeDocument/2006/relationships/image" Target="../media/image18.jp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19.jpg"/><Relationship Id="rId5" Type="http://schemas.openxmlformats.org/officeDocument/2006/relationships/image" Target="../media/image31.jpg"/><Relationship Id="rId4" Type="http://schemas.openxmlformats.org/officeDocument/2006/relationships/image" Target="../media/image15.jp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12.xml"/><Relationship Id="rId6" Type="http://schemas.openxmlformats.org/officeDocument/2006/relationships/image" Target="../media/image37.png"/><Relationship Id="rId5" Type="http://schemas.openxmlformats.org/officeDocument/2006/relationships/image" Target="../media/image44.png"/><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svg"/><Relationship Id="rId2" Type="http://schemas.openxmlformats.org/officeDocument/2006/relationships/notesSlide" Target="../notesSlides/notesSlide37.xml"/><Relationship Id="rId1" Type="http://schemas.openxmlformats.org/officeDocument/2006/relationships/slideLayout" Target="../slideLayouts/slideLayout8.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9.xml"/><Relationship Id="rId1" Type="http://schemas.openxmlformats.org/officeDocument/2006/relationships/slideLayout" Target="../slideLayouts/slideLayout12.xml"/><Relationship Id="rId4" Type="http://schemas.openxmlformats.org/officeDocument/2006/relationships/image" Target="../media/image5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ED49E-AA94-4E60-78B0-FC894F99CEA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CF09DBAC-671E-6B66-ACF3-37C7B73B33D1}"/>
              </a:ext>
            </a:extLst>
          </p:cNvPr>
          <p:cNvSpPr>
            <a:spLocks noGrp="1"/>
          </p:cNvSpPr>
          <p:nvPr>
            <p:ph type="body" sz="quarter" idx="10"/>
          </p:nvPr>
        </p:nvSpPr>
        <p:spPr/>
        <p:txBody>
          <a:bodyPr/>
          <a:lstStyle/>
          <a:p>
            <a:r>
              <a:rPr lang="en-GB" dirty="0"/>
              <a:t>Smoking and psychotropic medication interactions</a:t>
            </a:r>
          </a:p>
          <a:p>
            <a:endParaRPr lang="en-GB" dirty="0"/>
          </a:p>
        </p:txBody>
      </p:sp>
    </p:spTree>
    <p:extLst>
      <p:ext uri="{BB962C8B-B14F-4D97-AF65-F5344CB8AC3E}">
        <p14:creationId xmlns:p14="http://schemas.microsoft.com/office/powerpoint/2010/main" val="35083490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05AB01A-82CE-C807-E396-0C8419F8BB43}"/>
              </a:ext>
            </a:extLst>
          </p:cNvPr>
          <p:cNvSpPr>
            <a:spLocks noGrp="1"/>
          </p:cNvSpPr>
          <p:nvPr>
            <p:ph type="body" sz="quarter" idx="10"/>
          </p:nvPr>
        </p:nvSpPr>
        <p:spPr/>
        <p:txBody>
          <a:bodyPr/>
          <a:lstStyle/>
          <a:p>
            <a:pPr algn="ctr"/>
            <a:r>
              <a:rPr lang="en-GB" dirty="0"/>
              <a:t>Follow-up scenarios</a:t>
            </a:r>
          </a:p>
          <a:p>
            <a:endParaRPr lang="en-GB" dirty="0"/>
          </a:p>
        </p:txBody>
      </p:sp>
    </p:spTree>
    <p:extLst>
      <p:ext uri="{BB962C8B-B14F-4D97-AF65-F5344CB8AC3E}">
        <p14:creationId xmlns:p14="http://schemas.microsoft.com/office/powerpoint/2010/main" val="855524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D5B455-989D-AFB1-9056-32E71AFEFB34}"/>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61DD7093-6762-3452-EF90-87A355E059DA}"/>
              </a:ext>
            </a:extLst>
          </p:cNvPr>
          <p:cNvPicPr>
            <a:picLocks noChangeAspect="1"/>
          </p:cNvPicPr>
          <p:nvPr/>
        </p:nvPicPr>
        <p:blipFill>
          <a:blip r:embed="rId4"/>
          <a:srcRect/>
          <a:stretch/>
        </p:blipFill>
        <p:spPr>
          <a:xfrm>
            <a:off x="696808" y="1727083"/>
            <a:ext cx="495300" cy="495300"/>
          </a:xfrm>
          <a:prstGeom prst="rect">
            <a:avLst/>
          </a:prstGeom>
          <a:effectLst>
            <a:outerShdw blurRad="190500" dist="50800" dir="5400000" algn="ctr" rotWithShape="0">
              <a:srgbClr val="000000">
                <a:alpha val="15000"/>
              </a:srgbClr>
            </a:outerShdw>
          </a:effectLst>
        </p:spPr>
      </p:pic>
      <p:sp>
        <p:nvSpPr>
          <p:cNvPr id="4" name="Text Placeholder 3">
            <a:extLst>
              <a:ext uri="{FF2B5EF4-FFF2-40B4-BE49-F238E27FC236}">
                <a16:creationId xmlns:a16="http://schemas.microsoft.com/office/drawing/2014/main" id="{366C5551-28CE-77E9-CF5D-11C0BDFD08EA}"/>
              </a:ext>
            </a:extLst>
          </p:cNvPr>
          <p:cNvSpPr txBox="1">
            <a:spLocks/>
          </p:cNvSpPr>
          <p:nvPr/>
        </p:nvSpPr>
        <p:spPr bwMode="auto">
          <a:xfrm>
            <a:off x="1245515" y="1695158"/>
            <a:ext cx="327660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1. </a:t>
            </a:r>
            <a:r>
              <a:rPr lang="en-US" sz="1600" b="1" dirty="0">
                <a:latin typeface="Arial" panose="020B0604020202020204" pitchFamily="34" charset="0"/>
                <a:cs typeface="Arial" panose="020B0604020202020204" pitchFamily="34" charset="0"/>
              </a:rPr>
              <a:t>Check progress</a:t>
            </a:r>
          </a:p>
        </p:txBody>
      </p:sp>
      <p:sp>
        <p:nvSpPr>
          <p:cNvPr id="28" name="Title 1">
            <a:extLst>
              <a:ext uri="{FF2B5EF4-FFF2-40B4-BE49-F238E27FC236}">
                <a16:creationId xmlns:a16="http://schemas.microsoft.com/office/drawing/2014/main" id="{FD5A4F87-CD24-6685-9833-BC2754186AFD}"/>
              </a:ext>
            </a:extLst>
          </p:cNvPr>
          <p:cNvSpPr txBox="1">
            <a:spLocks/>
          </p:cNvSpPr>
          <p:nvPr/>
        </p:nvSpPr>
        <p:spPr>
          <a:xfrm>
            <a:off x="571500" y="555030"/>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3500"/>
              </a:lnSpc>
            </a:pPr>
            <a:r>
              <a:rPr lang="en-US" dirty="0">
                <a:solidFill>
                  <a:srgbClr val="005EB8"/>
                </a:solidFill>
              </a:rPr>
              <a:t>Follow-up checklist</a:t>
            </a:r>
            <a:endParaRPr lang="en-US" sz="2100" dirty="0">
              <a:solidFill>
                <a:srgbClr val="005EB8"/>
              </a:solidFill>
            </a:endParaRPr>
          </a:p>
        </p:txBody>
      </p:sp>
      <p:pic>
        <p:nvPicPr>
          <p:cNvPr id="15" name="Picture 14">
            <a:extLst>
              <a:ext uri="{FF2B5EF4-FFF2-40B4-BE49-F238E27FC236}">
                <a16:creationId xmlns:a16="http://schemas.microsoft.com/office/drawing/2014/main" id="{EA8A5D49-963F-3D36-A266-5BF8497DEDFD}"/>
              </a:ext>
            </a:extLst>
          </p:cNvPr>
          <p:cNvPicPr>
            <a:picLocks noChangeAspect="1"/>
          </p:cNvPicPr>
          <p:nvPr/>
        </p:nvPicPr>
        <p:blipFill>
          <a:blip r:embed="rId5"/>
          <a:srcRect/>
          <a:stretch/>
        </p:blipFill>
        <p:spPr>
          <a:xfrm>
            <a:off x="696808" y="2615861"/>
            <a:ext cx="495300" cy="495300"/>
          </a:xfrm>
          <a:prstGeom prst="rect">
            <a:avLst/>
          </a:prstGeom>
          <a:effectLst>
            <a:outerShdw blurRad="190500" dist="50800" dir="5400000" algn="ctr" rotWithShape="0">
              <a:srgbClr val="000000">
                <a:alpha val="15000"/>
              </a:srgbClr>
            </a:outerShdw>
          </a:effectLst>
        </p:spPr>
      </p:pic>
      <p:sp>
        <p:nvSpPr>
          <p:cNvPr id="23" name="Text Placeholder 3">
            <a:extLst>
              <a:ext uri="{FF2B5EF4-FFF2-40B4-BE49-F238E27FC236}">
                <a16:creationId xmlns:a16="http://schemas.microsoft.com/office/drawing/2014/main" id="{EC0BF2AD-E34B-A767-6052-69B008CE2CC4}"/>
              </a:ext>
            </a:extLst>
          </p:cNvPr>
          <p:cNvSpPr txBox="1">
            <a:spLocks/>
          </p:cNvSpPr>
          <p:nvPr/>
        </p:nvSpPr>
        <p:spPr bwMode="auto">
          <a:xfrm>
            <a:off x="1245515" y="2583936"/>
            <a:ext cx="327660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2. </a:t>
            </a:r>
            <a:r>
              <a:rPr lang="en-US" sz="1600" b="1" dirty="0">
                <a:latin typeface="Arial" panose="020B0604020202020204" pitchFamily="34" charset="0"/>
                <a:cs typeface="Arial" panose="020B0604020202020204" pitchFamily="34" charset="0"/>
              </a:rPr>
              <a:t>CO testing</a:t>
            </a:r>
          </a:p>
        </p:txBody>
      </p:sp>
      <p:pic>
        <p:nvPicPr>
          <p:cNvPr id="26" name="Picture 25">
            <a:extLst>
              <a:ext uri="{FF2B5EF4-FFF2-40B4-BE49-F238E27FC236}">
                <a16:creationId xmlns:a16="http://schemas.microsoft.com/office/drawing/2014/main" id="{3E57B5B4-4EA3-510A-CFB6-18C9285836F9}"/>
              </a:ext>
            </a:extLst>
          </p:cNvPr>
          <p:cNvPicPr>
            <a:picLocks noChangeAspect="1"/>
          </p:cNvPicPr>
          <p:nvPr/>
        </p:nvPicPr>
        <p:blipFill>
          <a:blip r:embed="rId6"/>
          <a:srcRect/>
          <a:stretch/>
        </p:blipFill>
        <p:spPr>
          <a:xfrm>
            <a:off x="696808" y="3504639"/>
            <a:ext cx="495300" cy="495300"/>
          </a:xfrm>
          <a:prstGeom prst="rect">
            <a:avLst/>
          </a:prstGeom>
          <a:effectLst>
            <a:outerShdw blurRad="190500" dist="50800" dir="5400000" algn="ctr" rotWithShape="0">
              <a:srgbClr val="000000">
                <a:alpha val="15000"/>
              </a:srgbClr>
            </a:outerShdw>
          </a:effectLst>
        </p:spPr>
      </p:pic>
      <p:sp>
        <p:nvSpPr>
          <p:cNvPr id="27" name="Text Placeholder 3">
            <a:extLst>
              <a:ext uri="{FF2B5EF4-FFF2-40B4-BE49-F238E27FC236}">
                <a16:creationId xmlns:a16="http://schemas.microsoft.com/office/drawing/2014/main" id="{365F1878-10D1-A44D-0CF7-CE5D8F85587B}"/>
              </a:ext>
            </a:extLst>
          </p:cNvPr>
          <p:cNvSpPr txBox="1">
            <a:spLocks/>
          </p:cNvSpPr>
          <p:nvPr/>
        </p:nvSpPr>
        <p:spPr bwMode="auto">
          <a:xfrm>
            <a:off x="1245515" y="3472714"/>
            <a:ext cx="3507903"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3. </a:t>
            </a:r>
            <a:r>
              <a:rPr lang="en-US" sz="1600" b="1" dirty="0">
                <a:latin typeface="Arial" panose="020B0604020202020204" pitchFamily="34" charset="0"/>
                <a:cs typeface="Arial" panose="020B0604020202020204" pitchFamily="34" charset="0"/>
              </a:rPr>
              <a:t>Assess treatment response</a:t>
            </a:r>
            <a:endParaRPr lang="en-US" sz="1600" dirty="0">
              <a:latin typeface="Arial" panose="020B0604020202020204" pitchFamily="34" charset="0"/>
              <a:cs typeface="Arial" panose="020B0604020202020204" pitchFamily="34" charset="0"/>
            </a:endParaRPr>
          </a:p>
        </p:txBody>
      </p:sp>
      <p:pic>
        <p:nvPicPr>
          <p:cNvPr id="32" name="Picture 31">
            <a:extLst>
              <a:ext uri="{FF2B5EF4-FFF2-40B4-BE49-F238E27FC236}">
                <a16:creationId xmlns:a16="http://schemas.microsoft.com/office/drawing/2014/main" id="{6262026E-4D69-EBC2-3DAE-6BEAD58A6E39}"/>
              </a:ext>
            </a:extLst>
          </p:cNvPr>
          <p:cNvPicPr>
            <a:picLocks noChangeAspect="1"/>
          </p:cNvPicPr>
          <p:nvPr/>
        </p:nvPicPr>
        <p:blipFill>
          <a:blip r:embed="rId7"/>
          <a:srcRect/>
          <a:stretch/>
        </p:blipFill>
        <p:spPr>
          <a:xfrm>
            <a:off x="696808" y="4393417"/>
            <a:ext cx="495300" cy="495300"/>
          </a:xfrm>
          <a:prstGeom prst="rect">
            <a:avLst/>
          </a:prstGeom>
          <a:effectLst>
            <a:outerShdw blurRad="190500" dist="50800" dir="5400000" algn="ctr" rotWithShape="0">
              <a:srgbClr val="000000">
                <a:alpha val="15000"/>
              </a:srgbClr>
            </a:outerShdw>
          </a:effectLst>
        </p:spPr>
      </p:pic>
      <p:sp>
        <p:nvSpPr>
          <p:cNvPr id="33" name="Text Placeholder 3">
            <a:extLst>
              <a:ext uri="{FF2B5EF4-FFF2-40B4-BE49-F238E27FC236}">
                <a16:creationId xmlns:a16="http://schemas.microsoft.com/office/drawing/2014/main" id="{76CCB1B0-5F37-A2B6-B06B-4E74175E5885}"/>
              </a:ext>
            </a:extLst>
          </p:cNvPr>
          <p:cNvSpPr txBox="1">
            <a:spLocks/>
          </p:cNvSpPr>
          <p:nvPr/>
        </p:nvSpPr>
        <p:spPr bwMode="auto">
          <a:xfrm>
            <a:off x="1245515" y="4361492"/>
            <a:ext cx="364236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4. </a:t>
            </a:r>
            <a:r>
              <a:rPr lang="en-US" sz="1600" b="1" dirty="0">
                <a:latin typeface="Arial" panose="020B0604020202020204" pitchFamily="34" charset="0"/>
                <a:cs typeface="Arial" panose="020B0604020202020204" pitchFamily="34" charset="0"/>
              </a:rPr>
              <a:t>Review and revise treatment plan</a:t>
            </a:r>
          </a:p>
        </p:txBody>
      </p:sp>
      <p:pic>
        <p:nvPicPr>
          <p:cNvPr id="36" name="Picture 35">
            <a:extLst>
              <a:ext uri="{FF2B5EF4-FFF2-40B4-BE49-F238E27FC236}">
                <a16:creationId xmlns:a16="http://schemas.microsoft.com/office/drawing/2014/main" id="{53795348-8FE5-301F-CB95-1F96F048DED4}"/>
              </a:ext>
            </a:extLst>
          </p:cNvPr>
          <p:cNvPicPr>
            <a:picLocks noChangeAspect="1"/>
          </p:cNvPicPr>
          <p:nvPr/>
        </p:nvPicPr>
        <p:blipFill>
          <a:blip r:embed="rId8"/>
          <a:srcRect/>
          <a:stretch/>
        </p:blipFill>
        <p:spPr>
          <a:xfrm>
            <a:off x="696808" y="5282194"/>
            <a:ext cx="495300" cy="495300"/>
          </a:xfrm>
          <a:prstGeom prst="rect">
            <a:avLst/>
          </a:prstGeom>
          <a:effectLst>
            <a:outerShdw blurRad="190500" dist="50800" dir="5400000" algn="ctr" rotWithShape="0">
              <a:srgbClr val="000000">
                <a:alpha val="15000"/>
              </a:srgbClr>
            </a:outerShdw>
          </a:effectLst>
        </p:spPr>
      </p:pic>
      <p:sp>
        <p:nvSpPr>
          <p:cNvPr id="37" name="Text Placeholder 3">
            <a:extLst>
              <a:ext uri="{FF2B5EF4-FFF2-40B4-BE49-F238E27FC236}">
                <a16:creationId xmlns:a16="http://schemas.microsoft.com/office/drawing/2014/main" id="{3425F9D5-C4C4-F442-EBFD-D42AD2C92B67}"/>
              </a:ext>
            </a:extLst>
          </p:cNvPr>
          <p:cNvSpPr txBox="1">
            <a:spLocks/>
          </p:cNvSpPr>
          <p:nvPr/>
        </p:nvSpPr>
        <p:spPr bwMode="auto">
          <a:xfrm>
            <a:off x="1245515" y="5250269"/>
            <a:ext cx="4880965"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5. </a:t>
            </a:r>
            <a:r>
              <a:rPr lang="en-US" sz="1600" b="1" dirty="0">
                <a:latin typeface="Arial" panose="020B0604020202020204" pitchFamily="34" charset="0"/>
                <a:cs typeface="Arial" panose="020B0604020202020204" pitchFamily="34" charset="0"/>
              </a:rPr>
              <a:t>Provide summary and prompt commitment</a:t>
            </a:r>
          </a:p>
        </p:txBody>
      </p:sp>
      <p:sp>
        <p:nvSpPr>
          <p:cNvPr id="6" name="TextBox 5">
            <a:extLst>
              <a:ext uri="{FF2B5EF4-FFF2-40B4-BE49-F238E27FC236}">
                <a16:creationId xmlns:a16="http://schemas.microsoft.com/office/drawing/2014/main" id="{C2F21323-5C5F-7FC5-E4CC-00CBF9C80780}"/>
              </a:ext>
            </a:extLst>
          </p:cNvPr>
          <p:cNvSpPr txBox="1"/>
          <p:nvPr/>
        </p:nvSpPr>
        <p:spPr bwMode="auto">
          <a:xfrm>
            <a:off x="6612412" y="453966"/>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2 </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1</a:t>
            </a:r>
          </a:p>
        </p:txBody>
      </p:sp>
    </p:spTree>
    <p:extLst>
      <p:ext uri="{BB962C8B-B14F-4D97-AF65-F5344CB8AC3E}">
        <p14:creationId xmlns:p14="http://schemas.microsoft.com/office/powerpoint/2010/main" val="2830800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0A596-ABAF-C07D-0784-ACE35A200094}"/>
              </a:ext>
            </a:extLst>
          </p:cNvPr>
          <p:cNvSpPr>
            <a:spLocks noGrp="1"/>
          </p:cNvSpPr>
          <p:nvPr>
            <p:ph type="title"/>
          </p:nvPr>
        </p:nvSpPr>
        <p:spPr/>
        <p:txBody>
          <a:bodyPr/>
          <a:lstStyle/>
          <a:p>
            <a:r>
              <a:rPr lang="en-US" dirty="0"/>
              <a:t>Follow-up scenario 1</a:t>
            </a:r>
          </a:p>
        </p:txBody>
      </p:sp>
      <p:sp>
        <p:nvSpPr>
          <p:cNvPr id="3" name="Text Placeholder 2">
            <a:extLst>
              <a:ext uri="{FF2B5EF4-FFF2-40B4-BE49-F238E27FC236}">
                <a16:creationId xmlns:a16="http://schemas.microsoft.com/office/drawing/2014/main" id="{8FC395ED-CA40-EF6C-2BF2-ED893CD51C5D}"/>
              </a:ext>
            </a:extLst>
          </p:cNvPr>
          <p:cNvSpPr>
            <a:spLocks noGrp="1"/>
          </p:cNvSpPr>
          <p:nvPr>
            <p:ph type="body" idx="12"/>
          </p:nvPr>
        </p:nvSpPr>
        <p:spPr>
          <a:xfrm>
            <a:off x="571500" y="866137"/>
            <a:ext cx="8215421" cy="4191000"/>
          </a:xfrm>
        </p:spPr>
        <p:txBody>
          <a:bodyPr/>
          <a:lstStyle/>
          <a:p>
            <a:pPr marL="0" indent="0">
              <a:buNone/>
            </a:pPr>
            <a:endParaRPr lang="en-GB" sz="2400" b="1" dirty="0">
              <a:effectLst/>
              <a:latin typeface="Calibri" panose="020F0502020204030204" pitchFamily="34" charset="0"/>
              <a:ea typeface="Calibri" panose="020F0502020204030204" pitchFamily="34" charset="0"/>
            </a:endParaRPr>
          </a:p>
          <a:p>
            <a:pPr marL="0" indent="0">
              <a:buNone/>
            </a:pPr>
            <a:endParaRPr lang="en-GB" sz="2400" b="1" dirty="0">
              <a:latin typeface="Calibri" panose="020F0502020204030204" pitchFamily="34" charset="0"/>
              <a:ea typeface="Calibri" panose="020F0502020204030204" pitchFamily="34" charset="0"/>
            </a:endParaRPr>
          </a:p>
          <a:p>
            <a:pPr marL="0" indent="0">
              <a:buNone/>
            </a:pPr>
            <a:r>
              <a:rPr lang="en-CA" sz="2000" b="1" i="1" dirty="0">
                <a:solidFill>
                  <a:srgbClr val="005EB8"/>
                </a:solidFill>
                <a:effectLst/>
                <a:ea typeface="Calibri" panose="020F0502020204030204" pitchFamily="34" charset="0"/>
              </a:rPr>
              <a:t>“I’m </a:t>
            </a:r>
            <a:r>
              <a:rPr lang="en-CA" sz="2000" b="1" i="1" dirty="0">
                <a:solidFill>
                  <a:srgbClr val="005EB8"/>
                </a:solidFill>
                <a:ea typeface="Calibri" panose="020F0502020204030204" pitchFamily="34" charset="0"/>
              </a:rPr>
              <a:t>having a really difficult time dealing with these </a:t>
            </a:r>
            <a:r>
              <a:rPr lang="en-CA" sz="2000" b="1" i="1" dirty="0">
                <a:solidFill>
                  <a:srgbClr val="005EB8"/>
                </a:solidFill>
                <a:effectLst/>
                <a:ea typeface="Calibri" panose="020F0502020204030204" pitchFamily="34" charset="0"/>
              </a:rPr>
              <a:t>strong urges to smoke”</a:t>
            </a:r>
          </a:p>
          <a:p>
            <a:endParaRPr lang="en-US" dirty="0"/>
          </a:p>
        </p:txBody>
      </p:sp>
      <p:pic>
        <p:nvPicPr>
          <p:cNvPr id="7" name="Picture 6" descr="A person in a grey sweatshirt&#10;&#10;Description automatically generated with low confidence">
            <a:extLst>
              <a:ext uri="{FF2B5EF4-FFF2-40B4-BE49-F238E27FC236}">
                <a16:creationId xmlns:a16="http://schemas.microsoft.com/office/drawing/2014/main" id="{A5D1AE34-552A-630B-71FF-64E19D618F8F}"/>
              </a:ext>
            </a:extLst>
          </p:cNvPr>
          <p:cNvPicPr>
            <a:picLocks noChangeAspect="1"/>
          </p:cNvPicPr>
          <p:nvPr/>
        </p:nvPicPr>
        <p:blipFill rotWithShape="1">
          <a:blip r:embed="rId3"/>
          <a:srcRect l="5662" t="2156" r="32048" b="5290"/>
          <a:stretch/>
        </p:blipFill>
        <p:spPr>
          <a:xfrm>
            <a:off x="764478" y="2940657"/>
            <a:ext cx="1711120" cy="1711120"/>
          </a:xfrm>
          <a:prstGeom prst="rect">
            <a:avLst/>
          </a:prstGeom>
        </p:spPr>
      </p:pic>
      <p:grpSp>
        <p:nvGrpSpPr>
          <p:cNvPr id="8" name="Group 7">
            <a:extLst>
              <a:ext uri="{FF2B5EF4-FFF2-40B4-BE49-F238E27FC236}">
                <a16:creationId xmlns:a16="http://schemas.microsoft.com/office/drawing/2014/main" id="{0DCA1684-78F0-542D-F43F-C31D917126F1}"/>
              </a:ext>
            </a:extLst>
          </p:cNvPr>
          <p:cNvGrpSpPr/>
          <p:nvPr/>
        </p:nvGrpSpPr>
        <p:grpSpPr>
          <a:xfrm>
            <a:off x="649488" y="4792482"/>
            <a:ext cx="1826110" cy="736916"/>
            <a:chOff x="6563267" y="4482929"/>
            <a:chExt cx="2335696" cy="836307"/>
          </a:xfrm>
        </p:grpSpPr>
        <p:sp>
          <p:nvSpPr>
            <p:cNvPr id="9" name="TextBox 8">
              <a:extLst>
                <a:ext uri="{FF2B5EF4-FFF2-40B4-BE49-F238E27FC236}">
                  <a16:creationId xmlns:a16="http://schemas.microsoft.com/office/drawing/2014/main" id="{A622A700-B4C8-1276-5D81-7C9093C0499D}"/>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Gemma, </a:t>
              </a:r>
              <a:r>
                <a:rPr lang="en-US" sz="1700" dirty="0">
                  <a:latin typeface="Arial" panose="020B0604020202020204" pitchFamily="34" charset="0"/>
                  <a:cs typeface="Arial" panose="020B0604020202020204" pitchFamily="34" charset="0"/>
                </a:rPr>
                <a:t>29</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15" name="Straight Connector 14">
              <a:extLst>
                <a:ext uri="{FF2B5EF4-FFF2-40B4-BE49-F238E27FC236}">
                  <a16:creationId xmlns:a16="http://schemas.microsoft.com/office/drawing/2014/main" id="{4FD8C7EF-40F1-0334-7150-255AF3F0F3AC}"/>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DE49F63B-183F-5CA0-8143-59318FE614D4}"/>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aphicFrame>
        <p:nvGraphicFramePr>
          <p:cNvPr id="17" name="Table 16">
            <a:extLst>
              <a:ext uri="{FF2B5EF4-FFF2-40B4-BE49-F238E27FC236}">
                <a16:creationId xmlns:a16="http://schemas.microsoft.com/office/drawing/2014/main" id="{5628878E-AC0B-1184-E205-4C49091F7A6F}"/>
              </a:ext>
            </a:extLst>
          </p:cNvPr>
          <p:cNvGraphicFramePr>
            <a:graphicFrameLocks noGrp="1"/>
          </p:cNvGraphicFramePr>
          <p:nvPr>
            <p:extLst>
              <p:ext uri="{D42A27DB-BD31-4B8C-83A1-F6EECF244321}">
                <p14:modId xmlns:p14="http://schemas.microsoft.com/office/powerpoint/2010/main" val="288675365"/>
              </p:ext>
            </p:extLst>
          </p:nvPr>
        </p:nvGraphicFramePr>
        <p:xfrm>
          <a:off x="2855226" y="3176787"/>
          <a:ext cx="5679174" cy="2015861"/>
        </p:xfrm>
        <a:graphic>
          <a:graphicData uri="http://schemas.openxmlformats.org/drawingml/2006/table">
            <a:tbl>
              <a:tblPr firstRow="1" bandRow="1">
                <a:tableStyleId>{5C22544A-7EE6-4342-B048-85BDC9FD1C3A}</a:tableStyleId>
              </a:tblPr>
              <a:tblGrid>
                <a:gridCol w="2045500">
                  <a:extLst>
                    <a:ext uri="{9D8B030D-6E8A-4147-A177-3AD203B41FA5}">
                      <a16:colId xmlns:a16="http://schemas.microsoft.com/office/drawing/2014/main" val="3889081879"/>
                    </a:ext>
                  </a:extLst>
                </a:gridCol>
                <a:gridCol w="3633674">
                  <a:extLst>
                    <a:ext uri="{9D8B030D-6E8A-4147-A177-3AD203B41FA5}">
                      <a16:colId xmlns:a16="http://schemas.microsoft.com/office/drawing/2014/main" val="600406677"/>
                    </a:ext>
                  </a:extLst>
                </a:gridCol>
              </a:tblGrid>
              <a:tr h="1005961">
                <a:tc>
                  <a:txBody>
                    <a:bodyPr/>
                    <a:lstStyle/>
                    <a:p>
                      <a:pPr algn="l">
                        <a:lnSpc>
                          <a:spcPts val="1800"/>
                        </a:lnSpc>
                        <a:spcBef>
                          <a:spcPts val="600"/>
                        </a:spcBef>
                        <a:spcAft>
                          <a:spcPts val="600"/>
                        </a:spcAft>
                      </a:pPr>
                      <a:r>
                        <a:rPr lang="en-US" sz="1400" b="1" i="0" baseline="0" dirty="0">
                          <a:solidFill>
                            <a:schemeClr val="bg1"/>
                          </a:solidFill>
                          <a:latin typeface="Arial" panose="020B0604020202020204" pitchFamily="34" charset="0"/>
                          <a:cs typeface="Arial" panose="020B0604020202020204" pitchFamily="34" charset="0"/>
                        </a:rPr>
                        <a:t>Past smoking</a:t>
                      </a:r>
                    </a:p>
                  </a:txBody>
                  <a:tcPr marL="144000" marT="0" marB="36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solidFill>
                  </a:tcPr>
                </a:tc>
                <a:tc>
                  <a:txBody>
                    <a:bodyPr/>
                    <a:lstStyle/>
                    <a:p>
                      <a:pPr>
                        <a:lnSpc>
                          <a:spcPts val="1800"/>
                        </a:lnSpc>
                        <a:spcBef>
                          <a:spcPts val="400"/>
                        </a:spcBef>
                        <a:spcAft>
                          <a:spcPts val="400"/>
                        </a:spcAft>
                      </a:pPr>
                      <a:r>
                        <a:rPr lang="en-US" sz="1400" b="0" i="0" baseline="0" dirty="0">
                          <a:solidFill>
                            <a:schemeClr val="tx1"/>
                          </a:solidFill>
                          <a:latin typeface="Arial"/>
                          <a:cs typeface="Arial"/>
                        </a:rPr>
                        <a:t>Prior to admission was smoking 20-30 cigarettes/day. Smoked since 11 years old. Smoked within 5 minutes of waking.</a:t>
                      </a:r>
                    </a:p>
                  </a:txBody>
                  <a:tcPr marL="144000" marT="0" marB="3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alpha val="20000"/>
                      </a:srgbClr>
                    </a:solidFill>
                  </a:tcPr>
                </a:tc>
                <a:extLst>
                  <a:ext uri="{0D108BD9-81ED-4DB2-BD59-A6C34878D82A}">
                    <a16:rowId xmlns:a16="http://schemas.microsoft.com/office/drawing/2014/main" val="3476263633"/>
                  </a:ext>
                </a:extLst>
              </a:tr>
              <a:tr h="448735">
                <a:tc>
                  <a:txBody>
                    <a:bodyPr/>
                    <a:lstStyle/>
                    <a:p>
                      <a:pPr marL="0" marR="0" lvl="0" indent="0" algn="l" defTabSz="457200" rtl="0" eaLnBrk="1" fontAlgn="auto" latinLnBrk="0" hangingPunct="1">
                        <a:lnSpc>
                          <a:spcPts val="1800"/>
                        </a:lnSpc>
                        <a:spcBef>
                          <a:spcPts val="600"/>
                        </a:spcBef>
                        <a:spcAft>
                          <a:spcPts val="600"/>
                        </a:spcAft>
                        <a:buClrTx/>
                        <a:buSzTx/>
                        <a:buFontTx/>
                        <a:buNone/>
                        <a:tabLst/>
                        <a:defRPr/>
                      </a:pPr>
                      <a:endParaRPr lang="en-GB" sz="1400" b="1" i="0" kern="1200" baseline="0" dirty="0">
                        <a:solidFill>
                          <a:schemeClr val="bg2"/>
                        </a:solidFill>
                        <a:effectLst/>
                        <a:latin typeface="Arial" panose="020B0604020202020204" pitchFamily="34" charset="0"/>
                        <a:ea typeface="+mn-ea"/>
                        <a:cs typeface="Arial" panose="020B0604020202020204" pitchFamily="34" charset="0"/>
                      </a:endParaRPr>
                    </a:p>
                    <a:p>
                      <a:pPr marL="0" marR="0" lvl="0" indent="0" algn="l" defTabSz="457200" rtl="0" eaLnBrk="1" fontAlgn="auto" latinLnBrk="0" hangingPunct="1">
                        <a:lnSpc>
                          <a:spcPts val="1800"/>
                        </a:lnSpc>
                        <a:spcBef>
                          <a:spcPts val="600"/>
                        </a:spcBef>
                        <a:spcAft>
                          <a:spcPts val="600"/>
                        </a:spcAft>
                        <a:buClrTx/>
                        <a:buSzTx/>
                        <a:buFontTx/>
                        <a:buNone/>
                        <a:tabLst/>
                        <a:defRPr/>
                      </a:pPr>
                      <a:r>
                        <a:rPr lang="en-GB" sz="1400" b="1" i="0" kern="1200" baseline="0" dirty="0">
                          <a:solidFill>
                            <a:schemeClr val="bg2"/>
                          </a:solidFill>
                          <a:effectLst/>
                          <a:latin typeface="Arial" panose="020B0604020202020204" pitchFamily="34" charset="0"/>
                          <a:ea typeface="+mn-ea"/>
                          <a:cs typeface="Arial" panose="020B0604020202020204" pitchFamily="34" charset="0"/>
                        </a:rPr>
                        <a:t>Treatment choice</a:t>
                      </a:r>
                      <a:r>
                        <a:rPr lang="en-CA" sz="1400" b="1" i="0" baseline="0" dirty="0">
                          <a:solidFill>
                            <a:schemeClr val="bg2"/>
                          </a:solidFill>
                          <a:effectLst/>
                          <a:latin typeface="Arial" panose="020B0604020202020204" pitchFamily="34" charset="0"/>
                          <a:cs typeface="Arial" panose="020B0604020202020204" pitchFamily="34" charset="0"/>
                        </a:rPr>
                        <a:t> </a:t>
                      </a:r>
                    </a:p>
                    <a:p>
                      <a:pPr marL="0" marR="0" lvl="0" indent="0" algn="l" defTabSz="457200" rtl="0" eaLnBrk="1" fontAlgn="auto" latinLnBrk="0" hangingPunct="1">
                        <a:lnSpc>
                          <a:spcPts val="1800"/>
                        </a:lnSpc>
                        <a:spcBef>
                          <a:spcPts val="600"/>
                        </a:spcBef>
                        <a:spcAft>
                          <a:spcPts val="600"/>
                        </a:spcAft>
                        <a:buClrTx/>
                        <a:buSzTx/>
                        <a:buFontTx/>
                        <a:buNone/>
                        <a:tabLst/>
                        <a:defRPr/>
                      </a:pPr>
                      <a:endParaRPr lang="en-CA" sz="1400" b="1" i="0" baseline="0" dirty="0">
                        <a:solidFill>
                          <a:schemeClr val="bg2"/>
                        </a:solidFill>
                        <a:effectLst/>
                        <a:latin typeface="Arial" panose="020B0604020202020204" pitchFamily="34" charset="0"/>
                        <a:ea typeface="Times New Roman" panose="02020603050405020304" pitchFamily="18" charset="0"/>
                        <a:cs typeface="Arial" panose="020B0604020202020204" pitchFamily="34" charset="0"/>
                      </a:endParaRPr>
                    </a:p>
                  </a:txBody>
                  <a:tcPr marL="144000" marT="0" marB="36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solidFill>
                  </a:tcPr>
                </a:tc>
                <a:tc>
                  <a:txBody>
                    <a:bodyPr/>
                    <a:lstStyle/>
                    <a:p>
                      <a:pPr marL="6350" marR="0" lvl="0" indent="0" algn="l" defTabSz="457200" rtl="0" eaLnBrk="1" fontAlgn="auto" latinLnBrk="0" hangingPunct="1">
                        <a:lnSpc>
                          <a:spcPts val="1800"/>
                        </a:lnSpc>
                        <a:spcBef>
                          <a:spcPts val="400"/>
                        </a:spcBef>
                        <a:spcAft>
                          <a:spcPts val="400"/>
                        </a:spcAft>
                        <a:buClrTx/>
                        <a:buSzTx/>
                        <a:buFontTx/>
                        <a:buNone/>
                        <a:tabLst/>
                        <a:defRPr/>
                      </a:pPr>
                      <a:r>
                        <a:rPr lang="en-GB" sz="1400" b="0" i="0" kern="1200" baseline="0" dirty="0">
                          <a:solidFill>
                            <a:schemeClr val="dk1"/>
                          </a:solidFill>
                          <a:effectLst/>
                          <a:latin typeface="Arial" panose="020B0604020202020204" pitchFamily="34" charset="0"/>
                          <a:ea typeface="+mn-ea"/>
                          <a:cs typeface="Arial" panose="020B0604020202020204" pitchFamily="34" charset="0"/>
                        </a:rPr>
                        <a:t>Patches and mouth spray</a:t>
                      </a:r>
                      <a:endParaRPr lang="en-CA" sz="1400" b="0" i="0" baseline="0" dirty="0">
                        <a:effectLst/>
                        <a:latin typeface="Arial" panose="020B0604020202020204" pitchFamily="34" charset="0"/>
                        <a:ea typeface="Times New Roman" panose="02020603050405020304" pitchFamily="18"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7B9496">
                        <a:alpha val="20000"/>
                      </a:srgbClr>
                    </a:solidFill>
                  </a:tcPr>
                </a:tc>
                <a:extLst>
                  <a:ext uri="{0D108BD9-81ED-4DB2-BD59-A6C34878D82A}">
                    <a16:rowId xmlns:a16="http://schemas.microsoft.com/office/drawing/2014/main" val="2780533004"/>
                  </a:ext>
                </a:extLst>
              </a:tr>
            </a:tbl>
          </a:graphicData>
        </a:graphic>
      </p:graphicFrame>
      <p:sp>
        <p:nvSpPr>
          <p:cNvPr id="5" name="Footer Placeholder 3">
            <a:extLst>
              <a:ext uri="{FF2B5EF4-FFF2-40B4-BE49-F238E27FC236}">
                <a16:creationId xmlns:a16="http://schemas.microsoft.com/office/drawing/2014/main" id="{279CA426-FBF4-1E0A-2756-6CF2C144D8D9}"/>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512413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0A596-ABAF-C07D-0784-ACE35A200094}"/>
              </a:ext>
            </a:extLst>
          </p:cNvPr>
          <p:cNvSpPr>
            <a:spLocks noGrp="1"/>
          </p:cNvSpPr>
          <p:nvPr>
            <p:ph type="title"/>
          </p:nvPr>
        </p:nvSpPr>
        <p:spPr/>
        <p:txBody>
          <a:bodyPr/>
          <a:lstStyle/>
          <a:p>
            <a:r>
              <a:rPr lang="en-US" dirty="0"/>
              <a:t>Follow-up scenario 2</a:t>
            </a:r>
          </a:p>
        </p:txBody>
      </p:sp>
      <p:sp>
        <p:nvSpPr>
          <p:cNvPr id="3" name="Text Placeholder 2">
            <a:extLst>
              <a:ext uri="{FF2B5EF4-FFF2-40B4-BE49-F238E27FC236}">
                <a16:creationId xmlns:a16="http://schemas.microsoft.com/office/drawing/2014/main" id="{8FC395ED-CA40-EF6C-2BF2-ED893CD51C5D}"/>
              </a:ext>
            </a:extLst>
          </p:cNvPr>
          <p:cNvSpPr>
            <a:spLocks noGrp="1"/>
          </p:cNvSpPr>
          <p:nvPr>
            <p:ph type="body" idx="12"/>
          </p:nvPr>
        </p:nvSpPr>
        <p:spPr>
          <a:xfrm>
            <a:off x="3566911" y="2085970"/>
            <a:ext cx="4969028" cy="1286560"/>
          </a:xfrm>
        </p:spPr>
        <p:txBody>
          <a:bodyPr/>
          <a:lstStyle/>
          <a:p>
            <a:pPr marL="0" indent="0">
              <a:buNone/>
            </a:pPr>
            <a:endParaRPr lang="en-GB" sz="2400" b="1" dirty="0">
              <a:effectLst/>
              <a:latin typeface="Calibri" panose="020F0502020204030204" pitchFamily="34" charset="0"/>
              <a:ea typeface="Calibri" panose="020F0502020204030204" pitchFamily="34" charset="0"/>
            </a:endParaRPr>
          </a:p>
          <a:p>
            <a:pPr marL="0" indent="0" algn="ctr">
              <a:buNone/>
            </a:pPr>
            <a:r>
              <a:rPr lang="en-CA" sz="2400" b="1" i="1" dirty="0">
                <a:solidFill>
                  <a:srgbClr val="005EB8"/>
                </a:solidFill>
                <a:effectLst/>
                <a:latin typeface="+mj-lt"/>
                <a:ea typeface="Calibri" panose="020F0502020204030204" pitchFamily="34" charset="0"/>
              </a:rPr>
              <a:t>“Smoking helps me pass the time</a:t>
            </a:r>
            <a:r>
              <a:rPr lang="en-CA" sz="2400" b="1" i="1" dirty="0">
                <a:solidFill>
                  <a:srgbClr val="005EB8"/>
                </a:solidFill>
                <a:latin typeface="+mj-lt"/>
                <a:ea typeface="Calibri" panose="020F0502020204030204" pitchFamily="34" charset="0"/>
              </a:rPr>
              <a:t> while in here”</a:t>
            </a:r>
            <a:endParaRPr lang="en-CA" sz="2400" i="1" dirty="0">
              <a:solidFill>
                <a:srgbClr val="005EB8"/>
              </a:solidFill>
              <a:effectLst/>
              <a:latin typeface="+mj-lt"/>
              <a:ea typeface="Calibri" panose="020F0502020204030204" pitchFamily="34" charset="0"/>
            </a:endParaRPr>
          </a:p>
          <a:p>
            <a:endParaRPr lang="en-US" dirty="0"/>
          </a:p>
        </p:txBody>
      </p:sp>
      <p:sp>
        <p:nvSpPr>
          <p:cNvPr id="5" name="Footer Placeholder 3">
            <a:extLst>
              <a:ext uri="{FF2B5EF4-FFF2-40B4-BE49-F238E27FC236}">
                <a16:creationId xmlns:a16="http://schemas.microsoft.com/office/drawing/2014/main" id="{D9634B97-DA35-831C-84EE-BC0EEDE582BF}"/>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pic>
        <p:nvPicPr>
          <p:cNvPr id="4" name="Picture 3" descr="A person in a blue sweater&#10;&#10;Description automatically generated">
            <a:extLst>
              <a:ext uri="{FF2B5EF4-FFF2-40B4-BE49-F238E27FC236}">
                <a16:creationId xmlns:a16="http://schemas.microsoft.com/office/drawing/2014/main" id="{4963F290-80AF-AB33-354C-8B517AC69A87}"/>
              </a:ext>
            </a:extLst>
          </p:cNvPr>
          <p:cNvPicPr>
            <a:picLocks noChangeAspect="1"/>
          </p:cNvPicPr>
          <p:nvPr/>
        </p:nvPicPr>
        <p:blipFill>
          <a:blip r:embed="rId3"/>
          <a:stretch>
            <a:fillRect/>
          </a:stretch>
        </p:blipFill>
        <p:spPr>
          <a:xfrm>
            <a:off x="610203" y="1962874"/>
            <a:ext cx="2686050" cy="3048000"/>
          </a:xfrm>
          <a:prstGeom prst="rect">
            <a:avLst/>
          </a:prstGeom>
        </p:spPr>
      </p:pic>
    </p:spTree>
    <p:extLst>
      <p:ext uri="{BB962C8B-B14F-4D97-AF65-F5344CB8AC3E}">
        <p14:creationId xmlns:p14="http://schemas.microsoft.com/office/powerpoint/2010/main" val="22614803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7BB3A-A071-2A0A-8401-33DB171CCF8E}"/>
              </a:ext>
            </a:extLst>
          </p:cNvPr>
          <p:cNvSpPr>
            <a:spLocks noGrp="1"/>
          </p:cNvSpPr>
          <p:nvPr>
            <p:ph type="title"/>
          </p:nvPr>
        </p:nvSpPr>
        <p:spPr/>
        <p:txBody>
          <a:bodyPr/>
          <a:lstStyle/>
          <a:p>
            <a:r>
              <a:rPr lang="en-US"/>
              <a:t>Alternative activities </a:t>
            </a:r>
          </a:p>
        </p:txBody>
      </p:sp>
      <p:sp>
        <p:nvSpPr>
          <p:cNvPr id="3" name="Text Placeholder 2">
            <a:extLst>
              <a:ext uri="{FF2B5EF4-FFF2-40B4-BE49-F238E27FC236}">
                <a16:creationId xmlns:a16="http://schemas.microsoft.com/office/drawing/2014/main" id="{2A269BF8-0E32-04A2-61AF-96DF1E89832A}"/>
              </a:ext>
            </a:extLst>
          </p:cNvPr>
          <p:cNvSpPr>
            <a:spLocks noGrp="1"/>
          </p:cNvSpPr>
          <p:nvPr>
            <p:ph type="body" idx="12"/>
          </p:nvPr>
        </p:nvSpPr>
        <p:spPr>
          <a:xfrm>
            <a:off x="571500" y="1752600"/>
            <a:ext cx="4839486" cy="4106333"/>
          </a:xfrm>
        </p:spPr>
        <p:txBody>
          <a:bodyPr anchor="ctr"/>
          <a:lstStyle/>
          <a:p>
            <a:pPr>
              <a:lnSpc>
                <a:spcPts val="2000"/>
              </a:lnSpc>
              <a:spcBef>
                <a:spcPts val="400"/>
              </a:spcBef>
              <a:spcAft>
                <a:spcPts val="1000"/>
              </a:spcAft>
            </a:pPr>
            <a:r>
              <a:rPr lang="en-US" sz="1600" dirty="0"/>
              <a:t>Cultivate a </a:t>
            </a:r>
            <a:r>
              <a:rPr lang="en-US" sz="1600" b="1" dirty="0">
                <a:solidFill>
                  <a:srgbClr val="005EB8"/>
                </a:solidFill>
              </a:rPr>
              <a:t>variety of interests </a:t>
            </a:r>
            <a:br>
              <a:rPr lang="en-US" sz="1600" b="1" dirty="0">
                <a:solidFill>
                  <a:srgbClr val="005EB8"/>
                </a:solidFill>
              </a:rPr>
            </a:br>
            <a:r>
              <a:rPr lang="en-US" sz="1600" b="1" dirty="0">
                <a:solidFill>
                  <a:srgbClr val="005EB8"/>
                </a:solidFill>
              </a:rPr>
              <a:t>and activities</a:t>
            </a:r>
          </a:p>
          <a:p>
            <a:pPr>
              <a:lnSpc>
                <a:spcPts val="2000"/>
              </a:lnSpc>
              <a:spcBef>
                <a:spcPts val="400"/>
              </a:spcBef>
              <a:spcAft>
                <a:spcPts val="1000"/>
              </a:spcAft>
            </a:pPr>
            <a:r>
              <a:rPr lang="en-US" sz="1600" dirty="0"/>
              <a:t>Create environments which </a:t>
            </a:r>
            <a:br>
              <a:rPr lang="en-US" sz="1600" dirty="0"/>
            </a:br>
            <a:r>
              <a:rPr lang="en-US" sz="1600" b="1" dirty="0">
                <a:solidFill>
                  <a:srgbClr val="005EB8"/>
                </a:solidFill>
              </a:rPr>
              <a:t>offer options for staying busy</a:t>
            </a:r>
          </a:p>
          <a:p>
            <a:pPr>
              <a:lnSpc>
                <a:spcPts val="2000"/>
              </a:lnSpc>
              <a:spcBef>
                <a:spcPts val="400"/>
              </a:spcBef>
              <a:spcAft>
                <a:spcPts val="600"/>
              </a:spcAft>
            </a:pPr>
            <a:r>
              <a:rPr lang="en-US" sz="1600" dirty="0"/>
              <a:t>Access to </a:t>
            </a:r>
            <a:r>
              <a:rPr lang="en-US" sz="1600" b="1" dirty="0">
                <a:solidFill>
                  <a:srgbClr val="005EB8"/>
                </a:solidFill>
              </a:rPr>
              <a:t>meaningful activities</a:t>
            </a:r>
          </a:p>
          <a:p>
            <a:pPr marL="576263" lvl="5" indent="-285750">
              <a:lnSpc>
                <a:spcPts val="2000"/>
              </a:lnSpc>
              <a:spcBef>
                <a:spcPts val="400"/>
              </a:spcBef>
              <a:spcAft>
                <a:spcPts val="600"/>
              </a:spcAft>
              <a:buFont typeface="Courier New" panose="02070309020205020404" pitchFamily="49" charset="0"/>
              <a:buChar char="o"/>
              <a:tabLst>
                <a:tab pos="304800" algn="l"/>
                <a:tab pos="533400" algn="l"/>
              </a:tabLst>
            </a:pPr>
            <a:r>
              <a:rPr lang="en-US" sz="1600" b="1" dirty="0">
                <a:solidFill>
                  <a:srgbClr val="00B0F0"/>
                </a:solidFill>
                <a:latin typeface="Arial" panose="020B0604020202020204" pitchFamily="34" charset="0"/>
                <a:cs typeface="Arial" panose="020B0604020202020204" pitchFamily="34" charset="0"/>
              </a:rPr>
              <a:t>Activities with others</a:t>
            </a:r>
          </a:p>
          <a:p>
            <a:pPr marL="576263" lvl="5" indent="-285750">
              <a:lnSpc>
                <a:spcPts val="2000"/>
              </a:lnSpc>
              <a:spcBef>
                <a:spcPts val="400"/>
              </a:spcBef>
              <a:spcAft>
                <a:spcPts val="600"/>
              </a:spcAft>
              <a:buFont typeface="Courier New" panose="02070309020205020404" pitchFamily="49" charset="0"/>
              <a:buChar char="o"/>
              <a:tabLst>
                <a:tab pos="304800" algn="l"/>
                <a:tab pos="533400" algn="l"/>
              </a:tabLst>
            </a:pPr>
            <a:r>
              <a:rPr lang="en-US" sz="1600" b="1" dirty="0">
                <a:solidFill>
                  <a:srgbClr val="00B0F0"/>
                </a:solidFill>
                <a:latin typeface="Arial" panose="020B0604020202020204" pitchFamily="34" charset="0"/>
                <a:cs typeface="Arial" panose="020B0604020202020204" pitchFamily="34" charset="0"/>
              </a:rPr>
              <a:t>Walking / exercise</a:t>
            </a:r>
          </a:p>
          <a:p>
            <a:pPr marL="576263" lvl="5" indent="-285750">
              <a:lnSpc>
                <a:spcPts val="2000"/>
              </a:lnSpc>
              <a:spcBef>
                <a:spcPts val="400"/>
              </a:spcBef>
              <a:spcAft>
                <a:spcPts val="1000"/>
              </a:spcAft>
              <a:buFont typeface="Courier New" panose="02070309020205020404" pitchFamily="49" charset="0"/>
              <a:buChar char="o"/>
              <a:tabLst>
                <a:tab pos="304800" algn="l"/>
                <a:tab pos="533400" algn="l"/>
              </a:tabLst>
            </a:pPr>
            <a:r>
              <a:rPr lang="en-US" sz="1600" b="1" dirty="0">
                <a:solidFill>
                  <a:srgbClr val="00B0F0"/>
                </a:solidFill>
                <a:latin typeface="Arial" panose="020B0604020202020204" pitchFamily="34" charset="0"/>
                <a:cs typeface="Arial" panose="020B0604020202020204" pitchFamily="34" charset="0"/>
              </a:rPr>
              <a:t>Activities they enjoy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(e.g. reading, games, puzzles)</a:t>
            </a:r>
          </a:p>
          <a:p>
            <a:pPr>
              <a:lnSpc>
                <a:spcPts val="2000"/>
              </a:lnSpc>
              <a:spcBef>
                <a:spcPts val="400"/>
              </a:spcBef>
              <a:spcAft>
                <a:spcPts val="600"/>
              </a:spcAft>
            </a:pPr>
            <a:r>
              <a:rPr lang="en-US" sz="1600" dirty="0"/>
              <a:t>Spending time with people who </a:t>
            </a:r>
            <a:r>
              <a:rPr lang="en-US" sz="1600" b="1" dirty="0">
                <a:solidFill>
                  <a:srgbClr val="005EB8"/>
                </a:solidFill>
              </a:rPr>
              <a:t>do not </a:t>
            </a:r>
            <a:br>
              <a:rPr lang="en-US" sz="1600" b="1" dirty="0">
                <a:solidFill>
                  <a:srgbClr val="005EB8"/>
                </a:solidFill>
              </a:rPr>
            </a:br>
            <a:r>
              <a:rPr lang="en-US" sz="1600" b="1" dirty="0">
                <a:solidFill>
                  <a:srgbClr val="005EB8"/>
                </a:solidFill>
              </a:rPr>
              <a:t>smoke / meaningful connections</a:t>
            </a:r>
          </a:p>
        </p:txBody>
      </p:sp>
      <p:sp>
        <p:nvSpPr>
          <p:cNvPr id="8" name="Footer Placeholder 3">
            <a:extLst>
              <a:ext uri="{FF2B5EF4-FFF2-40B4-BE49-F238E27FC236}">
                <a16:creationId xmlns:a16="http://schemas.microsoft.com/office/drawing/2014/main" id="{DC578F81-80AB-3C46-3A2A-DBDD45D2777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pic>
        <p:nvPicPr>
          <p:cNvPr id="10" name="Picture 9">
            <a:extLst>
              <a:ext uri="{FF2B5EF4-FFF2-40B4-BE49-F238E27FC236}">
                <a16:creationId xmlns:a16="http://schemas.microsoft.com/office/drawing/2014/main" id="{B7014E85-5C5E-EEB8-BF91-7CC9CF6AD1C8}"/>
              </a:ext>
            </a:extLst>
          </p:cNvPr>
          <p:cNvPicPr>
            <a:picLocks noChangeAspect="1"/>
          </p:cNvPicPr>
          <p:nvPr/>
        </p:nvPicPr>
        <p:blipFill>
          <a:blip r:embed="rId3"/>
          <a:srcRect/>
          <a:stretch/>
        </p:blipFill>
        <p:spPr>
          <a:xfrm>
            <a:off x="6849699" y="2117102"/>
            <a:ext cx="1597389" cy="1597389"/>
          </a:xfrm>
          <a:prstGeom prst="rect">
            <a:avLst/>
          </a:prstGeom>
          <a:effectLst>
            <a:outerShdw blurRad="254000" dist="63500" dir="5400000" algn="ctr" rotWithShape="0">
              <a:srgbClr val="000000">
                <a:alpha val="25000"/>
              </a:srgbClr>
            </a:outerShdw>
          </a:effectLst>
        </p:spPr>
      </p:pic>
      <p:pic>
        <p:nvPicPr>
          <p:cNvPr id="13" name="Picture 12">
            <a:extLst>
              <a:ext uri="{FF2B5EF4-FFF2-40B4-BE49-F238E27FC236}">
                <a16:creationId xmlns:a16="http://schemas.microsoft.com/office/drawing/2014/main" id="{F23F64C5-2F82-0129-08B5-3CA92166BEEC}"/>
              </a:ext>
            </a:extLst>
          </p:cNvPr>
          <p:cNvPicPr>
            <a:picLocks noChangeAspect="1"/>
          </p:cNvPicPr>
          <p:nvPr/>
        </p:nvPicPr>
        <p:blipFill>
          <a:blip r:embed="rId4"/>
          <a:srcRect/>
          <a:stretch/>
        </p:blipFill>
        <p:spPr>
          <a:xfrm>
            <a:off x="5088467" y="2117102"/>
            <a:ext cx="1597389" cy="1597389"/>
          </a:xfrm>
          <a:prstGeom prst="rect">
            <a:avLst/>
          </a:prstGeom>
          <a:effectLst>
            <a:outerShdw blurRad="254000" dist="63500" dir="5400000" algn="ctr" rotWithShape="0">
              <a:srgbClr val="000000">
                <a:alpha val="25000"/>
              </a:srgbClr>
            </a:outerShdw>
          </a:effectLst>
        </p:spPr>
      </p:pic>
      <p:pic>
        <p:nvPicPr>
          <p:cNvPr id="14" name="Picture 13">
            <a:extLst>
              <a:ext uri="{FF2B5EF4-FFF2-40B4-BE49-F238E27FC236}">
                <a16:creationId xmlns:a16="http://schemas.microsoft.com/office/drawing/2014/main" id="{8FF95BF5-B44A-80E0-E54C-D1AF64AEE696}"/>
              </a:ext>
            </a:extLst>
          </p:cNvPr>
          <p:cNvPicPr>
            <a:picLocks noChangeAspect="1"/>
          </p:cNvPicPr>
          <p:nvPr/>
        </p:nvPicPr>
        <p:blipFill>
          <a:blip r:embed="rId5"/>
          <a:srcRect/>
          <a:stretch/>
        </p:blipFill>
        <p:spPr>
          <a:xfrm>
            <a:off x="6849699" y="3905039"/>
            <a:ext cx="1597389" cy="1597389"/>
          </a:xfrm>
          <a:prstGeom prst="rect">
            <a:avLst/>
          </a:prstGeom>
          <a:effectLst>
            <a:outerShdw blurRad="254000" dist="63500" dir="5400000" algn="ctr" rotWithShape="0">
              <a:srgbClr val="000000">
                <a:alpha val="25000"/>
              </a:srgbClr>
            </a:outerShdw>
          </a:effectLst>
        </p:spPr>
      </p:pic>
      <p:pic>
        <p:nvPicPr>
          <p:cNvPr id="15" name="Picture 14">
            <a:extLst>
              <a:ext uri="{FF2B5EF4-FFF2-40B4-BE49-F238E27FC236}">
                <a16:creationId xmlns:a16="http://schemas.microsoft.com/office/drawing/2014/main" id="{A52C9F84-CAB1-5874-A7FB-AE03CDA3C8DE}"/>
              </a:ext>
            </a:extLst>
          </p:cNvPr>
          <p:cNvPicPr>
            <a:picLocks noChangeAspect="1"/>
          </p:cNvPicPr>
          <p:nvPr/>
        </p:nvPicPr>
        <p:blipFill>
          <a:blip r:embed="rId6"/>
          <a:srcRect/>
          <a:stretch/>
        </p:blipFill>
        <p:spPr>
          <a:xfrm>
            <a:off x="5088467" y="3905039"/>
            <a:ext cx="1597389" cy="1597389"/>
          </a:xfrm>
          <a:prstGeom prst="rect">
            <a:avLst/>
          </a:prstGeom>
          <a:effectLst>
            <a:outerShdw blurRad="254000" dist="63500" dir="5400000" algn="ctr" rotWithShape="0">
              <a:srgbClr val="000000">
                <a:alpha val="25000"/>
              </a:srgbClr>
            </a:outerShdw>
          </a:effectLst>
        </p:spPr>
      </p:pic>
    </p:spTree>
    <p:extLst>
      <p:ext uri="{BB962C8B-B14F-4D97-AF65-F5344CB8AC3E}">
        <p14:creationId xmlns:p14="http://schemas.microsoft.com/office/powerpoint/2010/main" val="13767884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6378D-1376-DD4B-EFF2-0CB1E7DC08B1}"/>
              </a:ext>
            </a:extLst>
          </p:cNvPr>
          <p:cNvSpPr>
            <a:spLocks noGrp="1"/>
          </p:cNvSpPr>
          <p:nvPr>
            <p:ph type="title"/>
          </p:nvPr>
        </p:nvSpPr>
        <p:spPr/>
        <p:txBody>
          <a:bodyPr/>
          <a:lstStyle/>
          <a:p>
            <a:r>
              <a:rPr lang="en-GB" dirty="0"/>
              <a:t>Follow-up scenario 3: CDTS follow-up</a:t>
            </a:r>
            <a:endParaRPr lang="en-US" dirty="0"/>
          </a:p>
        </p:txBody>
      </p:sp>
      <p:pic>
        <p:nvPicPr>
          <p:cNvPr id="4" name="CDTS_7">
            <a:hlinkClick r:id="" action="ppaction://media"/>
            <a:extLst>
              <a:ext uri="{FF2B5EF4-FFF2-40B4-BE49-F238E27FC236}">
                <a16:creationId xmlns:a16="http://schemas.microsoft.com/office/drawing/2014/main" id="{86AB8FA5-F902-BC92-50D5-19E5CABBBB2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192300"/>
            <a:ext cx="9144000" cy="5143500"/>
          </a:xfrm>
          <a:prstGeom prst="rect">
            <a:avLst/>
          </a:prstGeom>
        </p:spPr>
      </p:pic>
    </p:spTree>
    <p:extLst>
      <p:ext uri="{BB962C8B-B14F-4D97-AF65-F5344CB8AC3E}">
        <p14:creationId xmlns:p14="http://schemas.microsoft.com/office/powerpoint/2010/main" val="3554606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06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0A596-ABAF-C07D-0784-ACE35A200094}"/>
              </a:ext>
            </a:extLst>
          </p:cNvPr>
          <p:cNvSpPr>
            <a:spLocks noGrp="1"/>
          </p:cNvSpPr>
          <p:nvPr>
            <p:ph type="title"/>
          </p:nvPr>
        </p:nvSpPr>
        <p:spPr/>
        <p:txBody>
          <a:bodyPr/>
          <a:lstStyle/>
          <a:p>
            <a:r>
              <a:rPr lang="en-US" dirty="0"/>
              <a:t>Follow-up scenario 4</a:t>
            </a:r>
          </a:p>
        </p:txBody>
      </p:sp>
      <p:sp>
        <p:nvSpPr>
          <p:cNvPr id="3" name="Text Placeholder 2">
            <a:extLst>
              <a:ext uri="{FF2B5EF4-FFF2-40B4-BE49-F238E27FC236}">
                <a16:creationId xmlns:a16="http://schemas.microsoft.com/office/drawing/2014/main" id="{8FC395ED-CA40-EF6C-2BF2-ED893CD51C5D}"/>
              </a:ext>
            </a:extLst>
          </p:cNvPr>
          <p:cNvSpPr>
            <a:spLocks noGrp="1"/>
          </p:cNvSpPr>
          <p:nvPr>
            <p:ph type="body" idx="12"/>
          </p:nvPr>
        </p:nvSpPr>
        <p:spPr>
          <a:xfrm>
            <a:off x="825840" y="1946243"/>
            <a:ext cx="5507725" cy="4191000"/>
          </a:xfrm>
        </p:spPr>
        <p:txBody>
          <a:bodyPr/>
          <a:lstStyle/>
          <a:p>
            <a:pPr marL="0" indent="0">
              <a:buNone/>
            </a:pPr>
            <a:endParaRPr lang="en-GB" sz="2400" b="1" dirty="0">
              <a:effectLst/>
              <a:latin typeface="Calibri" panose="020F0502020204030204" pitchFamily="34" charset="0"/>
              <a:ea typeface="Calibri" panose="020F0502020204030204" pitchFamily="34" charset="0"/>
            </a:endParaRPr>
          </a:p>
          <a:p>
            <a:pPr marL="0" indent="0">
              <a:buNone/>
            </a:pPr>
            <a:endParaRPr lang="en-GB" sz="2400" b="1" dirty="0">
              <a:latin typeface="Calibri" panose="020F0502020204030204" pitchFamily="34" charset="0"/>
              <a:ea typeface="Calibri" panose="020F0502020204030204" pitchFamily="34" charset="0"/>
            </a:endParaRPr>
          </a:p>
          <a:p>
            <a:pPr marL="0" indent="0">
              <a:buNone/>
            </a:pPr>
            <a:r>
              <a:rPr lang="en-CA" sz="2400" b="1" dirty="0">
                <a:effectLst/>
                <a:latin typeface="Calibri" panose="020F0502020204030204" pitchFamily="34" charset="0"/>
                <a:ea typeface="Calibri" panose="020F0502020204030204" pitchFamily="34" charset="0"/>
              </a:rPr>
              <a:t>Down to less than 5 cigarettes per day</a:t>
            </a:r>
          </a:p>
          <a:p>
            <a:pPr marL="0" indent="0">
              <a:buNone/>
            </a:pPr>
            <a:r>
              <a:rPr lang="en-CA" sz="2800" b="1" i="1" dirty="0">
                <a:solidFill>
                  <a:srgbClr val="005EB8"/>
                </a:solidFill>
                <a:effectLst/>
                <a:latin typeface="Calibri" panose="020F0502020204030204" pitchFamily="34" charset="0"/>
                <a:ea typeface="Calibri" panose="020F0502020204030204" pitchFamily="34" charset="0"/>
              </a:rPr>
              <a:t>“I can’t cut those out”</a:t>
            </a:r>
            <a:endParaRPr lang="en-CA" sz="2800" i="1" dirty="0">
              <a:solidFill>
                <a:srgbClr val="005EB8"/>
              </a:solidFill>
              <a:effectLst/>
              <a:latin typeface="Calibri" panose="020F0502020204030204" pitchFamily="34" charset="0"/>
              <a:ea typeface="Calibri" panose="020F0502020204030204" pitchFamily="34" charset="0"/>
            </a:endParaRPr>
          </a:p>
          <a:p>
            <a:endParaRPr lang="en-US" dirty="0"/>
          </a:p>
        </p:txBody>
      </p:sp>
      <p:sp>
        <p:nvSpPr>
          <p:cNvPr id="10" name="Footer Placeholder 3">
            <a:extLst>
              <a:ext uri="{FF2B5EF4-FFF2-40B4-BE49-F238E27FC236}">
                <a16:creationId xmlns:a16="http://schemas.microsoft.com/office/drawing/2014/main" id="{37162CF9-EA1D-2368-E83B-3596041320C0}"/>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grpSp>
        <p:nvGrpSpPr>
          <p:cNvPr id="4" name="Group 3">
            <a:extLst>
              <a:ext uri="{FF2B5EF4-FFF2-40B4-BE49-F238E27FC236}">
                <a16:creationId xmlns:a16="http://schemas.microsoft.com/office/drawing/2014/main" id="{8EE73EE4-DD62-5193-5735-A763BF26E4E8}"/>
              </a:ext>
            </a:extLst>
          </p:cNvPr>
          <p:cNvGrpSpPr/>
          <p:nvPr/>
        </p:nvGrpSpPr>
        <p:grpSpPr>
          <a:xfrm>
            <a:off x="6210682" y="2496686"/>
            <a:ext cx="2335696" cy="2385175"/>
            <a:chOff x="6563267" y="2934061"/>
            <a:chExt cx="2335696" cy="2385175"/>
          </a:xfrm>
        </p:grpSpPr>
        <p:sp>
          <p:nvSpPr>
            <p:cNvPr id="11" name="TextBox 10">
              <a:extLst>
                <a:ext uri="{FF2B5EF4-FFF2-40B4-BE49-F238E27FC236}">
                  <a16:creationId xmlns:a16="http://schemas.microsoft.com/office/drawing/2014/main" id="{F1F50C96-16E7-0970-344D-8FFC85FD66CD}"/>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Michael, </a:t>
              </a:r>
              <a:r>
                <a:rPr lang="en-US" sz="1700" dirty="0">
                  <a:latin typeface="Arial" panose="020B0604020202020204" pitchFamily="34" charset="0"/>
                  <a:cs typeface="Arial" panose="020B0604020202020204" pitchFamily="34" charset="0"/>
                </a:rPr>
                <a:t>62</a:t>
              </a:r>
            </a:p>
          </p:txBody>
        </p:sp>
        <p:pic>
          <p:nvPicPr>
            <p:cNvPr id="12" name="Picture 11">
              <a:extLst>
                <a:ext uri="{FF2B5EF4-FFF2-40B4-BE49-F238E27FC236}">
                  <a16:creationId xmlns:a16="http://schemas.microsoft.com/office/drawing/2014/main" id="{853C3238-B8C9-12E1-94B9-5D598BD52A57}"/>
                </a:ext>
              </a:extLst>
            </p:cNvPr>
            <p:cNvPicPr>
              <a:picLocks noChangeAspect="1"/>
            </p:cNvPicPr>
            <p:nvPr/>
          </p:nvPicPr>
          <p:blipFill>
            <a:blip r:embed="rId3"/>
            <a:srcRect/>
            <a:stretch/>
          </p:blipFill>
          <p:spPr>
            <a:xfrm>
              <a:off x="6919631" y="2934061"/>
              <a:ext cx="1730753" cy="1545057"/>
            </a:xfrm>
            <a:prstGeom prst="rect">
              <a:avLst/>
            </a:prstGeom>
          </p:spPr>
        </p:pic>
        <p:cxnSp>
          <p:nvCxnSpPr>
            <p:cNvPr id="13" name="Straight Connector 12">
              <a:extLst>
                <a:ext uri="{FF2B5EF4-FFF2-40B4-BE49-F238E27FC236}">
                  <a16:creationId xmlns:a16="http://schemas.microsoft.com/office/drawing/2014/main" id="{AE6E9E5F-6A50-5D2C-2CA5-03E3B94AB0B1}"/>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36063ABE-D76B-BE8D-4508-4D5E44BF31B3}"/>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4636523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0A596-ABAF-C07D-0784-ACE35A200094}"/>
              </a:ext>
            </a:extLst>
          </p:cNvPr>
          <p:cNvSpPr>
            <a:spLocks noGrp="1"/>
          </p:cNvSpPr>
          <p:nvPr>
            <p:ph type="title"/>
          </p:nvPr>
        </p:nvSpPr>
        <p:spPr/>
        <p:txBody>
          <a:bodyPr/>
          <a:lstStyle/>
          <a:p>
            <a:r>
              <a:rPr lang="en-US" dirty="0"/>
              <a:t>Demonstration: breach of policy</a:t>
            </a:r>
          </a:p>
        </p:txBody>
      </p:sp>
      <p:sp>
        <p:nvSpPr>
          <p:cNvPr id="3" name="Text Placeholder 2">
            <a:extLst>
              <a:ext uri="{FF2B5EF4-FFF2-40B4-BE49-F238E27FC236}">
                <a16:creationId xmlns:a16="http://schemas.microsoft.com/office/drawing/2014/main" id="{8FC395ED-CA40-EF6C-2BF2-ED893CD51C5D}"/>
              </a:ext>
            </a:extLst>
          </p:cNvPr>
          <p:cNvSpPr>
            <a:spLocks noGrp="1"/>
          </p:cNvSpPr>
          <p:nvPr>
            <p:ph type="body" idx="12"/>
          </p:nvPr>
        </p:nvSpPr>
        <p:spPr>
          <a:xfrm>
            <a:off x="546518" y="1112559"/>
            <a:ext cx="5313955" cy="4191000"/>
          </a:xfrm>
        </p:spPr>
        <p:txBody>
          <a:bodyPr/>
          <a:lstStyle/>
          <a:p>
            <a:pPr marL="0" indent="0">
              <a:buNone/>
            </a:pPr>
            <a:endParaRPr lang="en-GB" sz="2400" b="1" dirty="0">
              <a:effectLst/>
              <a:latin typeface="Calibri" panose="020F0502020204030204" pitchFamily="34" charset="0"/>
              <a:ea typeface="Calibri" panose="020F0502020204030204" pitchFamily="34" charset="0"/>
            </a:endParaRPr>
          </a:p>
          <a:p>
            <a:pPr marL="0" indent="0">
              <a:buNone/>
            </a:pPr>
            <a:endParaRPr lang="en-GB" sz="2400" b="1" dirty="0">
              <a:latin typeface="Calibri" panose="020F0502020204030204" pitchFamily="34" charset="0"/>
              <a:ea typeface="Calibri" panose="020F0502020204030204" pitchFamily="34" charset="0"/>
            </a:endParaRPr>
          </a:p>
          <a:p>
            <a:pPr marL="0" indent="0">
              <a:buNone/>
            </a:pPr>
            <a:endParaRPr lang="en-GB" sz="2400" b="1" dirty="0">
              <a:solidFill>
                <a:schemeClr val="accent5">
                  <a:lumMod val="75000"/>
                </a:schemeClr>
              </a:solidFill>
              <a:latin typeface="Calibri" panose="020F0502020204030204" pitchFamily="34" charset="0"/>
              <a:ea typeface="Calibri" panose="020F0502020204030204" pitchFamily="34" charset="0"/>
            </a:endParaRPr>
          </a:p>
          <a:p>
            <a:pPr marL="0" indent="0">
              <a:buNone/>
            </a:pPr>
            <a:r>
              <a:rPr lang="en-GB" sz="2400" b="1" dirty="0">
                <a:solidFill>
                  <a:schemeClr val="accent1"/>
                </a:solidFill>
                <a:effectLst/>
                <a:latin typeface="Arial"/>
                <a:ea typeface="Calibri" panose="020F0502020204030204" pitchFamily="34" charset="0"/>
                <a:cs typeface="Arial"/>
              </a:rPr>
              <a:t>Patient has leave and brings cigarettes back to the ward</a:t>
            </a:r>
          </a:p>
          <a:p>
            <a:pPr marL="0" indent="0">
              <a:buNone/>
            </a:pPr>
            <a:endParaRPr lang="en-GB" sz="2400" b="1" dirty="0">
              <a:solidFill>
                <a:schemeClr val="accent5">
                  <a:lumMod val="75000"/>
                </a:schemeClr>
              </a:solidFill>
              <a:latin typeface="Calibri" panose="020F0502020204030204" pitchFamily="34" charset="0"/>
              <a:ea typeface="Calibri" panose="020F0502020204030204" pitchFamily="34" charset="0"/>
            </a:endParaRPr>
          </a:p>
          <a:p>
            <a:pPr marL="0" indent="0">
              <a:buNone/>
            </a:pPr>
            <a:endParaRPr lang="en-CA" sz="2400" dirty="0">
              <a:solidFill>
                <a:schemeClr val="accent5">
                  <a:lumMod val="75000"/>
                </a:schemeClr>
              </a:solidFill>
              <a:effectLst/>
              <a:latin typeface="Calibri" panose="020F0502020204030204" pitchFamily="34" charset="0"/>
              <a:ea typeface="Calibri" panose="020F0502020204030204" pitchFamily="34" charset="0"/>
            </a:endParaRPr>
          </a:p>
        </p:txBody>
      </p:sp>
      <p:pic>
        <p:nvPicPr>
          <p:cNvPr id="10" name="Picture 9" descr="A person in a grey sweatshirt&#10;&#10;Description automatically generated with low confidence">
            <a:extLst>
              <a:ext uri="{FF2B5EF4-FFF2-40B4-BE49-F238E27FC236}">
                <a16:creationId xmlns:a16="http://schemas.microsoft.com/office/drawing/2014/main" id="{CDCB17EC-2758-FD7F-5404-2BF30E1C5D04}"/>
              </a:ext>
            </a:extLst>
          </p:cNvPr>
          <p:cNvPicPr>
            <a:picLocks noChangeAspect="1"/>
          </p:cNvPicPr>
          <p:nvPr/>
        </p:nvPicPr>
        <p:blipFill rotWithShape="1">
          <a:blip r:embed="rId3"/>
          <a:srcRect l="5662" t="2156" r="32048" b="5290"/>
          <a:stretch/>
        </p:blipFill>
        <p:spPr>
          <a:xfrm>
            <a:off x="6151406" y="2323619"/>
            <a:ext cx="2234743" cy="2234743"/>
          </a:xfrm>
          <a:prstGeom prst="rect">
            <a:avLst/>
          </a:prstGeom>
        </p:spPr>
      </p:pic>
      <p:grpSp>
        <p:nvGrpSpPr>
          <p:cNvPr id="11" name="Group 10">
            <a:extLst>
              <a:ext uri="{FF2B5EF4-FFF2-40B4-BE49-F238E27FC236}">
                <a16:creationId xmlns:a16="http://schemas.microsoft.com/office/drawing/2014/main" id="{DAEFC850-4935-D969-0A6A-1E39F09F8150}"/>
              </a:ext>
            </a:extLst>
          </p:cNvPr>
          <p:cNvGrpSpPr/>
          <p:nvPr/>
        </p:nvGrpSpPr>
        <p:grpSpPr>
          <a:xfrm>
            <a:off x="6355723" y="4832702"/>
            <a:ext cx="1826110" cy="736916"/>
            <a:chOff x="6563267" y="4482929"/>
            <a:chExt cx="2335696" cy="836307"/>
          </a:xfrm>
        </p:grpSpPr>
        <p:sp>
          <p:nvSpPr>
            <p:cNvPr id="12" name="TextBox 11">
              <a:extLst>
                <a:ext uri="{FF2B5EF4-FFF2-40B4-BE49-F238E27FC236}">
                  <a16:creationId xmlns:a16="http://schemas.microsoft.com/office/drawing/2014/main" id="{1355999F-F568-C591-7109-3BFB12E8C5E9}"/>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Gemma, </a:t>
              </a:r>
              <a:r>
                <a:rPr lang="en-US" sz="1700" dirty="0">
                  <a:latin typeface="Arial" panose="020B0604020202020204" pitchFamily="34" charset="0"/>
                  <a:cs typeface="Arial" panose="020B0604020202020204" pitchFamily="34" charset="0"/>
                </a:rPr>
                <a:t>29</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411DD0C7-6BF7-3EF6-3BEB-FF06F8805001}"/>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3F4EC02F-0DC8-B587-BB3B-CBF9AD9EB3E0}"/>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5" name="Footer Placeholder 3">
            <a:extLst>
              <a:ext uri="{FF2B5EF4-FFF2-40B4-BE49-F238E27FC236}">
                <a16:creationId xmlns:a16="http://schemas.microsoft.com/office/drawing/2014/main" id="{67FAC5EC-31A8-E003-C544-72EAD9F72FC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3706047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F750CFD9-026D-F348-E623-49CAD338854A}"/>
              </a:ext>
            </a:extLst>
          </p:cNvPr>
          <p:cNvGrpSpPr/>
          <p:nvPr/>
        </p:nvGrpSpPr>
        <p:grpSpPr>
          <a:xfrm>
            <a:off x="684212" y="1587746"/>
            <a:ext cx="1834032" cy="4561506"/>
            <a:chOff x="684212" y="1558627"/>
            <a:chExt cx="1834032" cy="4561506"/>
          </a:xfrm>
        </p:grpSpPr>
        <p:sp>
          <p:nvSpPr>
            <p:cNvPr id="35" name="Rectangle 34">
              <a:extLst>
                <a:ext uri="{FF2B5EF4-FFF2-40B4-BE49-F238E27FC236}">
                  <a16:creationId xmlns:a16="http://schemas.microsoft.com/office/drawing/2014/main" id="{B5715ED5-0B52-92B1-86DF-ABA6BF15B948}"/>
                </a:ext>
              </a:extLst>
            </p:cNvPr>
            <p:cNvSpPr/>
            <p:nvPr/>
          </p:nvSpPr>
          <p:spPr bwMode="auto">
            <a:xfrm>
              <a:off x="684213" y="1558628"/>
              <a:ext cx="1834031" cy="4561505"/>
            </a:xfrm>
            <a:prstGeom prst="rect">
              <a:avLst/>
            </a:prstGeom>
            <a:solidFill>
              <a:schemeClr val="bg1"/>
            </a:solidFill>
            <a:ln w="9525">
              <a:noFill/>
              <a:miter lim="800000"/>
              <a:headEnd/>
              <a:tailEnd/>
            </a:ln>
            <a:effectLst>
              <a:outerShdw blurRad="317500" dist="63500" dir="5400000" algn="ctr" rotWithShape="0">
                <a:srgbClr val="000000">
                  <a:alpha val="3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Rectangle 2">
              <a:extLst>
                <a:ext uri="{FF2B5EF4-FFF2-40B4-BE49-F238E27FC236}">
                  <a16:creationId xmlns:a16="http://schemas.microsoft.com/office/drawing/2014/main" id="{ADF1FDED-A154-E155-BF91-0B6DF7269D16}"/>
                </a:ext>
              </a:extLst>
            </p:cNvPr>
            <p:cNvSpPr/>
            <p:nvPr/>
          </p:nvSpPr>
          <p:spPr bwMode="auto">
            <a:xfrm>
              <a:off x="684213" y="1558628"/>
              <a:ext cx="1834031" cy="4561505"/>
            </a:xfrm>
            <a:prstGeom prst="rect">
              <a:avLst/>
            </a:prstGeom>
            <a:solidFill>
              <a:schemeClr val="accent6">
                <a:alpha val="25012"/>
              </a:scheme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1" name="Rectangle 20">
              <a:extLst>
                <a:ext uri="{FF2B5EF4-FFF2-40B4-BE49-F238E27FC236}">
                  <a16:creationId xmlns:a16="http://schemas.microsoft.com/office/drawing/2014/main" id="{D490092E-2E45-6DAA-ABFE-4799C2F5E110}"/>
                </a:ext>
              </a:extLst>
            </p:cNvPr>
            <p:cNvSpPr/>
            <p:nvPr/>
          </p:nvSpPr>
          <p:spPr bwMode="auto">
            <a:xfrm>
              <a:off x="684212" y="1558627"/>
              <a:ext cx="1834031" cy="1283317"/>
            </a:xfrm>
            <a:prstGeom prst="rect">
              <a:avLst/>
            </a:prstGeom>
            <a:solidFill>
              <a:schemeClr val="accent6"/>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Text Placeholder 2">
              <a:extLst>
                <a:ext uri="{FF2B5EF4-FFF2-40B4-BE49-F238E27FC236}">
                  <a16:creationId xmlns:a16="http://schemas.microsoft.com/office/drawing/2014/main" id="{0B8C9437-C576-3107-E835-89EC33085323}"/>
                </a:ext>
              </a:extLst>
            </p:cNvPr>
            <p:cNvSpPr txBox="1">
              <a:spLocks/>
            </p:cNvSpPr>
            <p:nvPr/>
          </p:nvSpPr>
          <p:spPr bwMode="auto">
            <a:xfrm>
              <a:off x="815944" y="2986147"/>
              <a:ext cx="1520062" cy="304269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7800" indent="-177800">
                <a:lnSpc>
                  <a:spcPts val="1500"/>
                </a:lnSpc>
                <a:spcBef>
                  <a:spcPts val="0"/>
                </a:spcBef>
                <a:spcAft>
                  <a:spcPts val="1100"/>
                </a:spcAft>
                <a:buClr>
                  <a:schemeClr val="accent6"/>
                </a:buClr>
              </a:pPr>
              <a:r>
                <a:rPr lang="en-US" sz="1200" dirty="0"/>
                <a:t>Agree </a:t>
              </a:r>
              <a:br>
                <a:rPr lang="en-US" sz="1200" dirty="0"/>
              </a:br>
              <a:r>
                <a:rPr lang="en-US" sz="1200" dirty="0"/>
                <a:t>therapeutic goal </a:t>
              </a:r>
            </a:p>
            <a:p>
              <a:pPr marL="177800" indent="-177800">
                <a:lnSpc>
                  <a:spcPts val="1500"/>
                </a:lnSpc>
                <a:spcBef>
                  <a:spcPts val="0"/>
                </a:spcBef>
                <a:spcAft>
                  <a:spcPts val="1100"/>
                </a:spcAft>
                <a:buClr>
                  <a:schemeClr val="accent6"/>
                </a:buClr>
              </a:pPr>
              <a:r>
                <a:rPr lang="en-US" sz="1200" dirty="0"/>
                <a:t>Inform the patient that smoking is not permitted during escorted leave</a:t>
              </a:r>
            </a:p>
            <a:p>
              <a:pPr marL="177800" indent="-177800">
                <a:lnSpc>
                  <a:spcPts val="1500"/>
                </a:lnSpc>
                <a:spcBef>
                  <a:spcPts val="0"/>
                </a:spcBef>
                <a:spcAft>
                  <a:spcPts val="1100"/>
                </a:spcAft>
                <a:buClr>
                  <a:schemeClr val="accent6"/>
                </a:buClr>
              </a:pPr>
              <a:r>
                <a:rPr lang="en-US" sz="1200" dirty="0"/>
                <a:t>Reflect on the health gains achieved from being smokefree</a:t>
              </a:r>
            </a:p>
            <a:p>
              <a:pPr marL="177800" indent="-177800">
                <a:lnSpc>
                  <a:spcPts val="1500"/>
                </a:lnSpc>
                <a:spcBef>
                  <a:spcPts val="0"/>
                </a:spcBef>
                <a:spcAft>
                  <a:spcPts val="1100"/>
                </a:spcAft>
                <a:buClr>
                  <a:schemeClr val="accent6"/>
                </a:buClr>
              </a:pPr>
              <a:r>
                <a:rPr lang="en-US" sz="1200" dirty="0"/>
                <a:t>Highlight the benefits of staying smokefree</a:t>
              </a:r>
              <a:endParaRPr lang="en-US" sz="1200" b="1" dirty="0"/>
            </a:p>
          </p:txBody>
        </p:sp>
        <p:sp>
          <p:nvSpPr>
            <p:cNvPr id="6" name="Text Placeholder 2">
              <a:extLst>
                <a:ext uri="{FF2B5EF4-FFF2-40B4-BE49-F238E27FC236}">
                  <a16:creationId xmlns:a16="http://schemas.microsoft.com/office/drawing/2014/main" id="{3A9F056B-4A71-C68C-769C-6CF22E1F5001}"/>
                </a:ext>
              </a:extLst>
            </p:cNvPr>
            <p:cNvSpPr txBox="1">
              <a:spLocks/>
            </p:cNvSpPr>
            <p:nvPr/>
          </p:nvSpPr>
          <p:spPr bwMode="auto">
            <a:xfrm>
              <a:off x="805477" y="1657708"/>
              <a:ext cx="1591500" cy="1042987"/>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0"/>
                </a:spcBef>
                <a:spcAft>
                  <a:spcPts val="0"/>
                </a:spcAft>
                <a:buFont typeface="Lucida Grande" panose="020B0600040502020204" pitchFamily="34" charset="0"/>
                <a:buNone/>
              </a:pPr>
              <a:r>
                <a:rPr lang="en-US" sz="1400" b="1" dirty="0">
                  <a:solidFill>
                    <a:schemeClr val="bg1"/>
                  </a:solidFill>
                </a:rPr>
                <a:t>Approval of </a:t>
              </a:r>
              <a:br>
                <a:rPr lang="en-US" sz="1400" b="1" dirty="0">
                  <a:solidFill>
                    <a:schemeClr val="bg1"/>
                  </a:solidFill>
                </a:rPr>
              </a:br>
              <a:r>
                <a:rPr lang="en-US" sz="1400" b="1" dirty="0">
                  <a:solidFill>
                    <a:schemeClr val="bg1"/>
                  </a:solidFill>
                </a:rPr>
                <a:t>leave in the ward round / clinical review meeting</a:t>
              </a:r>
            </a:p>
          </p:txBody>
        </p:sp>
      </p:grpSp>
      <p:grpSp>
        <p:nvGrpSpPr>
          <p:cNvPr id="37" name="Group 36">
            <a:extLst>
              <a:ext uri="{FF2B5EF4-FFF2-40B4-BE49-F238E27FC236}">
                <a16:creationId xmlns:a16="http://schemas.microsoft.com/office/drawing/2014/main" id="{457B39D8-03E6-4090-B5C5-C8E5F4161F45}"/>
              </a:ext>
            </a:extLst>
          </p:cNvPr>
          <p:cNvGrpSpPr/>
          <p:nvPr/>
        </p:nvGrpSpPr>
        <p:grpSpPr>
          <a:xfrm>
            <a:off x="2663032" y="1587746"/>
            <a:ext cx="1834031" cy="4561506"/>
            <a:chOff x="2663032" y="1558627"/>
            <a:chExt cx="1834031" cy="4561506"/>
          </a:xfrm>
        </p:grpSpPr>
        <p:sp>
          <p:nvSpPr>
            <p:cNvPr id="33" name="Rectangle 32">
              <a:extLst>
                <a:ext uri="{FF2B5EF4-FFF2-40B4-BE49-F238E27FC236}">
                  <a16:creationId xmlns:a16="http://schemas.microsoft.com/office/drawing/2014/main" id="{42B9F9A0-B686-7B01-6E94-1417A56FFAFB}"/>
                </a:ext>
              </a:extLst>
            </p:cNvPr>
            <p:cNvSpPr/>
            <p:nvPr/>
          </p:nvSpPr>
          <p:spPr bwMode="auto">
            <a:xfrm>
              <a:off x="2663032" y="1558628"/>
              <a:ext cx="1834031" cy="4561505"/>
            </a:xfrm>
            <a:prstGeom prst="rect">
              <a:avLst/>
            </a:prstGeom>
            <a:solidFill>
              <a:schemeClr val="bg1"/>
            </a:solidFill>
            <a:ln w="9525">
              <a:noFill/>
              <a:miter lim="800000"/>
              <a:headEnd/>
              <a:tailEnd/>
            </a:ln>
            <a:effectLst>
              <a:outerShdw blurRad="317500" dist="63500" dir="5400000" algn="ctr" rotWithShape="0">
                <a:srgbClr val="000000">
                  <a:alpha val="3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2" name="Rectangle 11">
              <a:extLst>
                <a:ext uri="{FF2B5EF4-FFF2-40B4-BE49-F238E27FC236}">
                  <a16:creationId xmlns:a16="http://schemas.microsoft.com/office/drawing/2014/main" id="{2257466A-A1C6-E778-EFD6-73F2DD9EDE45}"/>
                </a:ext>
              </a:extLst>
            </p:cNvPr>
            <p:cNvSpPr/>
            <p:nvPr/>
          </p:nvSpPr>
          <p:spPr bwMode="auto">
            <a:xfrm>
              <a:off x="2663032" y="1558628"/>
              <a:ext cx="1834031" cy="4561505"/>
            </a:xfrm>
            <a:prstGeom prst="rect">
              <a:avLst/>
            </a:prstGeom>
            <a:solidFill>
              <a:srgbClr val="92D050">
                <a:alpha val="25227"/>
              </a:srgb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6" name="Rectangle 25">
              <a:extLst>
                <a:ext uri="{FF2B5EF4-FFF2-40B4-BE49-F238E27FC236}">
                  <a16:creationId xmlns:a16="http://schemas.microsoft.com/office/drawing/2014/main" id="{4824642E-8E49-3B82-7BE8-B45437C35C16}"/>
                </a:ext>
              </a:extLst>
            </p:cNvPr>
            <p:cNvSpPr/>
            <p:nvPr/>
          </p:nvSpPr>
          <p:spPr bwMode="auto">
            <a:xfrm>
              <a:off x="2663032" y="1558627"/>
              <a:ext cx="1834031" cy="1283317"/>
            </a:xfrm>
            <a:prstGeom prst="rect">
              <a:avLst/>
            </a:prstGeom>
            <a:solidFill>
              <a:srgbClr val="92D05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3" name="Text Placeholder 2">
              <a:extLst>
                <a:ext uri="{FF2B5EF4-FFF2-40B4-BE49-F238E27FC236}">
                  <a16:creationId xmlns:a16="http://schemas.microsoft.com/office/drawing/2014/main" id="{6A23DA49-56CD-6BB4-71AE-980DC31B2624}"/>
                </a:ext>
              </a:extLst>
            </p:cNvPr>
            <p:cNvSpPr txBox="1">
              <a:spLocks/>
            </p:cNvSpPr>
            <p:nvPr/>
          </p:nvSpPr>
          <p:spPr bwMode="auto">
            <a:xfrm>
              <a:off x="2794763" y="2986147"/>
              <a:ext cx="1520062" cy="304269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7800" indent="-177800">
                <a:lnSpc>
                  <a:spcPts val="1500"/>
                </a:lnSpc>
                <a:spcBef>
                  <a:spcPts val="0"/>
                </a:spcBef>
                <a:spcAft>
                  <a:spcPts val="1100"/>
                </a:spcAft>
                <a:buClr>
                  <a:srgbClr val="92D050"/>
                </a:buClr>
              </a:pPr>
              <a:r>
                <a:rPr lang="en-US" sz="1200" dirty="0"/>
                <a:t>Clarify the purpose of the leave</a:t>
              </a:r>
            </a:p>
            <a:p>
              <a:pPr marL="177800" indent="-177800">
                <a:lnSpc>
                  <a:spcPts val="1500"/>
                </a:lnSpc>
                <a:spcBef>
                  <a:spcPts val="0"/>
                </a:spcBef>
                <a:spcAft>
                  <a:spcPts val="1100"/>
                </a:spcAft>
                <a:buClr>
                  <a:srgbClr val="92D050"/>
                </a:buClr>
              </a:pPr>
              <a:r>
                <a:rPr lang="en-US" sz="1200" dirty="0"/>
                <a:t>Check what support is needed to stay smokefree</a:t>
              </a:r>
            </a:p>
            <a:p>
              <a:pPr marL="177800" indent="-177800">
                <a:lnSpc>
                  <a:spcPts val="1500"/>
                </a:lnSpc>
                <a:spcBef>
                  <a:spcPts val="0"/>
                </a:spcBef>
                <a:spcAft>
                  <a:spcPts val="1100"/>
                </a:spcAft>
                <a:buClr>
                  <a:srgbClr val="92D050"/>
                </a:buClr>
              </a:pPr>
              <a:r>
                <a:rPr lang="en-US" sz="1200" dirty="0"/>
                <a:t>Identify high risk situations during the leave and agree a smokefree plan</a:t>
              </a:r>
              <a:endParaRPr lang="en-US" sz="1200" b="1" dirty="0"/>
            </a:p>
          </p:txBody>
        </p:sp>
        <p:sp>
          <p:nvSpPr>
            <p:cNvPr id="14" name="Text Placeholder 2">
              <a:extLst>
                <a:ext uri="{FF2B5EF4-FFF2-40B4-BE49-F238E27FC236}">
                  <a16:creationId xmlns:a16="http://schemas.microsoft.com/office/drawing/2014/main" id="{93F2819B-4740-EB60-8F12-48FA69AD4ED7}"/>
                </a:ext>
              </a:extLst>
            </p:cNvPr>
            <p:cNvSpPr txBox="1">
              <a:spLocks/>
            </p:cNvSpPr>
            <p:nvPr/>
          </p:nvSpPr>
          <p:spPr bwMode="auto">
            <a:xfrm>
              <a:off x="2784297" y="1657708"/>
              <a:ext cx="1591500" cy="1042987"/>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0"/>
                </a:spcBef>
                <a:spcAft>
                  <a:spcPts val="0"/>
                </a:spcAft>
                <a:buFont typeface="Lucida Grande" panose="020B0600040502020204" pitchFamily="34" charset="0"/>
                <a:buNone/>
              </a:pPr>
              <a:r>
                <a:rPr lang="en-US" sz="1400" b="1" dirty="0">
                  <a:solidFill>
                    <a:schemeClr val="bg1"/>
                  </a:solidFill>
                </a:rPr>
                <a:t>Meet with </a:t>
              </a:r>
              <a:br>
                <a:rPr lang="en-US" sz="1400" b="1" dirty="0">
                  <a:solidFill>
                    <a:schemeClr val="bg1"/>
                  </a:solidFill>
                </a:rPr>
              </a:br>
              <a:r>
                <a:rPr lang="en-US" sz="1400" b="1" dirty="0">
                  <a:solidFill>
                    <a:schemeClr val="bg1"/>
                  </a:solidFill>
                </a:rPr>
                <a:t>escorting staff</a:t>
              </a:r>
            </a:p>
          </p:txBody>
        </p:sp>
      </p:grpSp>
      <p:grpSp>
        <p:nvGrpSpPr>
          <p:cNvPr id="38" name="Group 37">
            <a:extLst>
              <a:ext uri="{FF2B5EF4-FFF2-40B4-BE49-F238E27FC236}">
                <a16:creationId xmlns:a16="http://schemas.microsoft.com/office/drawing/2014/main" id="{7EA6ACB1-6C55-55E9-98BE-E818523B7112}"/>
              </a:ext>
            </a:extLst>
          </p:cNvPr>
          <p:cNvGrpSpPr/>
          <p:nvPr/>
        </p:nvGrpSpPr>
        <p:grpSpPr>
          <a:xfrm>
            <a:off x="4648994" y="1587746"/>
            <a:ext cx="1834031" cy="4561506"/>
            <a:chOff x="4648994" y="1558627"/>
            <a:chExt cx="1834031" cy="4561506"/>
          </a:xfrm>
        </p:grpSpPr>
        <p:sp>
          <p:nvSpPr>
            <p:cNvPr id="34" name="Rectangle 33">
              <a:extLst>
                <a:ext uri="{FF2B5EF4-FFF2-40B4-BE49-F238E27FC236}">
                  <a16:creationId xmlns:a16="http://schemas.microsoft.com/office/drawing/2014/main" id="{0F4A2277-E837-AC84-363E-C5D9723C368B}"/>
                </a:ext>
              </a:extLst>
            </p:cNvPr>
            <p:cNvSpPr/>
            <p:nvPr/>
          </p:nvSpPr>
          <p:spPr bwMode="auto">
            <a:xfrm>
              <a:off x="4648994" y="1558628"/>
              <a:ext cx="1834031" cy="4561505"/>
            </a:xfrm>
            <a:prstGeom prst="rect">
              <a:avLst/>
            </a:prstGeom>
            <a:solidFill>
              <a:schemeClr val="bg1"/>
            </a:solidFill>
            <a:ln w="9525">
              <a:noFill/>
              <a:miter lim="800000"/>
              <a:headEnd/>
              <a:tailEnd/>
            </a:ln>
            <a:effectLst>
              <a:outerShdw blurRad="317500" dist="63500" dir="5400000" algn="ctr" rotWithShape="0">
                <a:srgbClr val="000000">
                  <a:alpha val="3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5" name="Rectangle 14">
              <a:extLst>
                <a:ext uri="{FF2B5EF4-FFF2-40B4-BE49-F238E27FC236}">
                  <a16:creationId xmlns:a16="http://schemas.microsoft.com/office/drawing/2014/main" id="{3E086626-F846-F625-B286-2A04D98A5E05}"/>
                </a:ext>
              </a:extLst>
            </p:cNvPr>
            <p:cNvSpPr/>
            <p:nvPr/>
          </p:nvSpPr>
          <p:spPr bwMode="auto">
            <a:xfrm>
              <a:off x="4648994" y="1558628"/>
              <a:ext cx="1834031" cy="4561505"/>
            </a:xfrm>
            <a:prstGeom prst="rect">
              <a:avLst/>
            </a:prstGeom>
            <a:solidFill>
              <a:schemeClr val="accent3">
                <a:alpha val="24837"/>
              </a:scheme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7" name="Rectangle 26">
              <a:extLst>
                <a:ext uri="{FF2B5EF4-FFF2-40B4-BE49-F238E27FC236}">
                  <a16:creationId xmlns:a16="http://schemas.microsoft.com/office/drawing/2014/main" id="{9576E6FC-9780-68C5-0377-C77EEEE65686}"/>
                </a:ext>
              </a:extLst>
            </p:cNvPr>
            <p:cNvSpPr/>
            <p:nvPr/>
          </p:nvSpPr>
          <p:spPr bwMode="auto">
            <a:xfrm>
              <a:off x="4648994" y="1558627"/>
              <a:ext cx="1834031" cy="1283317"/>
            </a:xfrm>
            <a:prstGeom prst="rect">
              <a:avLst/>
            </a:prstGeom>
            <a:solidFill>
              <a:schemeClr val="accent3"/>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6" name="Text Placeholder 2">
              <a:extLst>
                <a:ext uri="{FF2B5EF4-FFF2-40B4-BE49-F238E27FC236}">
                  <a16:creationId xmlns:a16="http://schemas.microsoft.com/office/drawing/2014/main" id="{5BA0074E-884E-0016-02C9-3AF0F04E1F66}"/>
                </a:ext>
              </a:extLst>
            </p:cNvPr>
            <p:cNvSpPr txBox="1">
              <a:spLocks/>
            </p:cNvSpPr>
            <p:nvPr/>
          </p:nvSpPr>
          <p:spPr bwMode="auto">
            <a:xfrm>
              <a:off x="4780725" y="2986147"/>
              <a:ext cx="1520062" cy="304269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7800" indent="-177800">
                <a:lnSpc>
                  <a:spcPts val="1500"/>
                </a:lnSpc>
                <a:spcBef>
                  <a:spcPts val="0"/>
                </a:spcBef>
                <a:spcAft>
                  <a:spcPts val="1100"/>
                </a:spcAft>
              </a:pPr>
              <a:r>
                <a:rPr lang="en-US" sz="1200" dirty="0"/>
                <a:t>Stick to the plan</a:t>
              </a:r>
            </a:p>
            <a:p>
              <a:pPr marL="177800" indent="-177800">
                <a:lnSpc>
                  <a:spcPts val="1500"/>
                </a:lnSpc>
                <a:spcBef>
                  <a:spcPts val="0"/>
                </a:spcBef>
                <a:spcAft>
                  <a:spcPts val="1100"/>
                </a:spcAft>
              </a:pPr>
              <a:r>
                <a:rPr lang="en-US" sz="1200" dirty="0"/>
                <a:t>Provide encouragement, support, distraction</a:t>
              </a:r>
            </a:p>
            <a:p>
              <a:pPr marL="177800" indent="-177800">
                <a:lnSpc>
                  <a:spcPts val="1500"/>
                </a:lnSpc>
                <a:spcBef>
                  <a:spcPts val="0"/>
                </a:spcBef>
                <a:spcAft>
                  <a:spcPts val="1100"/>
                </a:spcAft>
              </a:pPr>
              <a:r>
                <a:rPr lang="en-US" sz="1200" dirty="0"/>
                <a:t>Do not confront </a:t>
              </a:r>
              <a:br>
                <a:rPr lang="en-US" sz="1200" dirty="0"/>
              </a:br>
              <a:r>
                <a:rPr lang="en-US" sz="1200" dirty="0"/>
                <a:t>in public if the patient deviates from the plan</a:t>
              </a:r>
              <a:endParaRPr lang="en-US" sz="1200" b="1" dirty="0"/>
            </a:p>
          </p:txBody>
        </p:sp>
        <p:sp>
          <p:nvSpPr>
            <p:cNvPr id="17" name="Text Placeholder 2">
              <a:extLst>
                <a:ext uri="{FF2B5EF4-FFF2-40B4-BE49-F238E27FC236}">
                  <a16:creationId xmlns:a16="http://schemas.microsoft.com/office/drawing/2014/main" id="{E31E9BFB-1B02-B4BD-31B1-DD723EC6E95C}"/>
                </a:ext>
              </a:extLst>
            </p:cNvPr>
            <p:cNvSpPr txBox="1">
              <a:spLocks/>
            </p:cNvSpPr>
            <p:nvPr/>
          </p:nvSpPr>
          <p:spPr bwMode="auto">
            <a:xfrm>
              <a:off x="4770259" y="1657708"/>
              <a:ext cx="1591500" cy="1042987"/>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0"/>
                </a:spcBef>
                <a:spcAft>
                  <a:spcPts val="0"/>
                </a:spcAft>
                <a:buFont typeface="Lucida Grande" panose="020B0600040502020204" pitchFamily="34" charset="0"/>
                <a:buNone/>
              </a:pPr>
              <a:r>
                <a:rPr lang="en-US" sz="1400" b="1" dirty="0">
                  <a:solidFill>
                    <a:schemeClr val="bg1"/>
                  </a:solidFill>
                </a:rPr>
                <a:t>During </a:t>
              </a:r>
              <a:br>
                <a:rPr lang="en-US" sz="1400" b="1" dirty="0">
                  <a:solidFill>
                    <a:schemeClr val="bg1"/>
                  </a:solidFill>
                </a:rPr>
              </a:br>
              <a:r>
                <a:rPr lang="en-US" sz="1400" b="1" dirty="0">
                  <a:solidFill>
                    <a:schemeClr val="bg1"/>
                  </a:solidFill>
                </a:rPr>
                <a:t>the leave</a:t>
              </a:r>
            </a:p>
          </p:txBody>
        </p:sp>
      </p:grpSp>
      <p:grpSp>
        <p:nvGrpSpPr>
          <p:cNvPr id="39" name="Group 38">
            <a:extLst>
              <a:ext uri="{FF2B5EF4-FFF2-40B4-BE49-F238E27FC236}">
                <a16:creationId xmlns:a16="http://schemas.microsoft.com/office/drawing/2014/main" id="{8CF14452-8D66-CCA9-4CD0-B7DD2EF91101}"/>
              </a:ext>
            </a:extLst>
          </p:cNvPr>
          <p:cNvGrpSpPr/>
          <p:nvPr/>
        </p:nvGrpSpPr>
        <p:grpSpPr>
          <a:xfrm>
            <a:off x="6620669" y="1587746"/>
            <a:ext cx="1834031" cy="4561506"/>
            <a:chOff x="6620669" y="1558627"/>
            <a:chExt cx="1834031" cy="4561506"/>
          </a:xfrm>
        </p:grpSpPr>
        <p:sp>
          <p:nvSpPr>
            <p:cNvPr id="32" name="Rectangle 31">
              <a:extLst>
                <a:ext uri="{FF2B5EF4-FFF2-40B4-BE49-F238E27FC236}">
                  <a16:creationId xmlns:a16="http://schemas.microsoft.com/office/drawing/2014/main" id="{53B973E7-50D3-5602-1832-ECAC406083C6}"/>
                </a:ext>
              </a:extLst>
            </p:cNvPr>
            <p:cNvSpPr/>
            <p:nvPr/>
          </p:nvSpPr>
          <p:spPr bwMode="auto">
            <a:xfrm>
              <a:off x="6620669" y="1558628"/>
              <a:ext cx="1834031" cy="4561505"/>
            </a:xfrm>
            <a:prstGeom prst="rect">
              <a:avLst/>
            </a:prstGeom>
            <a:solidFill>
              <a:schemeClr val="bg1"/>
            </a:solidFill>
            <a:ln w="9525">
              <a:noFill/>
              <a:miter lim="800000"/>
              <a:headEnd/>
              <a:tailEnd/>
            </a:ln>
            <a:effectLst>
              <a:outerShdw blurRad="317500" dist="63500" dir="5400000" algn="ctr" rotWithShape="0">
                <a:srgbClr val="000000">
                  <a:alpha val="3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8" name="Rectangle 17">
              <a:extLst>
                <a:ext uri="{FF2B5EF4-FFF2-40B4-BE49-F238E27FC236}">
                  <a16:creationId xmlns:a16="http://schemas.microsoft.com/office/drawing/2014/main" id="{5580A1C9-5E03-BA91-34C2-A9AF39777978}"/>
                </a:ext>
              </a:extLst>
            </p:cNvPr>
            <p:cNvSpPr/>
            <p:nvPr/>
          </p:nvSpPr>
          <p:spPr bwMode="auto">
            <a:xfrm>
              <a:off x="6620669" y="1558628"/>
              <a:ext cx="1834031" cy="4561505"/>
            </a:xfrm>
            <a:prstGeom prst="rect">
              <a:avLst/>
            </a:prstGeom>
            <a:solidFill>
              <a:srgbClr val="EA4300">
                <a:alpha val="24817"/>
              </a:srgb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8" name="Rectangle 27">
              <a:extLst>
                <a:ext uri="{FF2B5EF4-FFF2-40B4-BE49-F238E27FC236}">
                  <a16:creationId xmlns:a16="http://schemas.microsoft.com/office/drawing/2014/main" id="{94E8F384-95F0-77F0-39E4-09F9C39D3DED}"/>
                </a:ext>
              </a:extLst>
            </p:cNvPr>
            <p:cNvSpPr/>
            <p:nvPr/>
          </p:nvSpPr>
          <p:spPr bwMode="auto">
            <a:xfrm>
              <a:off x="6620669" y="1558627"/>
              <a:ext cx="1834031" cy="1283317"/>
            </a:xfrm>
            <a:prstGeom prst="rect">
              <a:avLst/>
            </a:prstGeom>
            <a:solidFill>
              <a:srgbClr val="EA43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9" name="Text Placeholder 2">
              <a:extLst>
                <a:ext uri="{FF2B5EF4-FFF2-40B4-BE49-F238E27FC236}">
                  <a16:creationId xmlns:a16="http://schemas.microsoft.com/office/drawing/2014/main" id="{D20F2406-2340-2963-3B05-3168B1F2AD9F}"/>
                </a:ext>
              </a:extLst>
            </p:cNvPr>
            <p:cNvSpPr txBox="1">
              <a:spLocks/>
            </p:cNvSpPr>
            <p:nvPr/>
          </p:nvSpPr>
          <p:spPr bwMode="auto">
            <a:xfrm>
              <a:off x="6752400" y="2986147"/>
              <a:ext cx="1520062" cy="304269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7800" indent="-177800">
                <a:lnSpc>
                  <a:spcPts val="1500"/>
                </a:lnSpc>
                <a:spcBef>
                  <a:spcPts val="0"/>
                </a:spcBef>
                <a:spcAft>
                  <a:spcPts val="1100"/>
                </a:spcAft>
                <a:buClr>
                  <a:srgbClr val="EC0127"/>
                </a:buClr>
              </a:pPr>
              <a:r>
                <a:rPr lang="en-US" sz="1200" dirty="0"/>
                <a:t>CO test and discuss and </a:t>
              </a:r>
              <a:br>
                <a:rPr lang="en-US" sz="1200" dirty="0"/>
              </a:br>
              <a:r>
                <a:rPr lang="en-US" sz="1200" dirty="0"/>
                <a:t>record results</a:t>
              </a:r>
            </a:p>
            <a:p>
              <a:pPr marL="177800" indent="-177800">
                <a:lnSpc>
                  <a:spcPts val="1500"/>
                </a:lnSpc>
                <a:spcBef>
                  <a:spcPts val="0"/>
                </a:spcBef>
                <a:spcAft>
                  <a:spcPts val="1100"/>
                </a:spcAft>
                <a:buClr>
                  <a:srgbClr val="EC0127"/>
                </a:buClr>
              </a:pPr>
              <a:r>
                <a:rPr lang="en-US" sz="1200" dirty="0"/>
                <a:t>What went well?</a:t>
              </a:r>
            </a:p>
            <a:p>
              <a:pPr marL="177800" indent="-177800">
                <a:lnSpc>
                  <a:spcPts val="1500"/>
                </a:lnSpc>
                <a:spcBef>
                  <a:spcPts val="0"/>
                </a:spcBef>
                <a:spcAft>
                  <a:spcPts val="1100"/>
                </a:spcAft>
                <a:buClr>
                  <a:srgbClr val="EC0127"/>
                </a:buClr>
              </a:pPr>
              <a:r>
                <a:rPr lang="en-US" sz="1200" dirty="0"/>
                <a:t>Discuss any problems</a:t>
              </a:r>
            </a:p>
            <a:p>
              <a:pPr marL="177800" indent="-177800">
                <a:lnSpc>
                  <a:spcPts val="1500"/>
                </a:lnSpc>
                <a:spcBef>
                  <a:spcPts val="0"/>
                </a:spcBef>
                <a:spcAft>
                  <a:spcPts val="1100"/>
                </a:spcAft>
                <a:buClr>
                  <a:srgbClr val="EC0127"/>
                </a:buClr>
              </a:pPr>
              <a:r>
                <a:rPr lang="en-US" sz="1200" dirty="0"/>
                <a:t>What might help next time?</a:t>
              </a:r>
            </a:p>
            <a:p>
              <a:pPr marL="177800" indent="-177800">
                <a:lnSpc>
                  <a:spcPts val="1500"/>
                </a:lnSpc>
                <a:spcBef>
                  <a:spcPts val="0"/>
                </a:spcBef>
                <a:spcAft>
                  <a:spcPts val="1100"/>
                </a:spcAft>
                <a:buClr>
                  <a:srgbClr val="EC0127"/>
                </a:buClr>
              </a:pPr>
              <a:r>
                <a:rPr lang="en-US" sz="1200" dirty="0"/>
                <a:t>Feedback </a:t>
              </a:r>
              <a:br>
                <a:rPr lang="en-US" sz="1200" dirty="0"/>
              </a:br>
              <a:r>
                <a:rPr lang="en-US" sz="1200" dirty="0"/>
                <a:t>to the team</a:t>
              </a:r>
              <a:endParaRPr lang="en-US" sz="1200" b="1" dirty="0"/>
            </a:p>
          </p:txBody>
        </p:sp>
        <p:sp>
          <p:nvSpPr>
            <p:cNvPr id="20" name="Text Placeholder 2">
              <a:extLst>
                <a:ext uri="{FF2B5EF4-FFF2-40B4-BE49-F238E27FC236}">
                  <a16:creationId xmlns:a16="http://schemas.microsoft.com/office/drawing/2014/main" id="{19032E34-F15F-8DB4-B655-07F1ACE71EB1}"/>
                </a:ext>
              </a:extLst>
            </p:cNvPr>
            <p:cNvSpPr txBox="1">
              <a:spLocks/>
            </p:cNvSpPr>
            <p:nvPr/>
          </p:nvSpPr>
          <p:spPr bwMode="auto">
            <a:xfrm>
              <a:off x="6741934" y="1657708"/>
              <a:ext cx="1591500" cy="1042987"/>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0"/>
                </a:spcBef>
                <a:spcAft>
                  <a:spcPts val="0"/>
                </a:spcAft>
                <a:buFont typeface="Lucida Grande" panose="020B0600040502020204" pitchFamily="34" charset="0"/>
                <a:buNone/>
              </a:pPr>
              <a:r>
                <a:rPr lang="en-US" sz="1400" b="1" dirty="0">
                  <a:solidFill>
                    <a:schemeClr val="bg1"/>
                  </a:solidFill>
                </a:rPr>
                <a:t>Reflection </a:t>
              </a:r>
              <a:br>
                <a:rPr lang="en-US" sz="1400" b="1" dirty="0">
                  <a:solidFill>
                    <a:schemeClr val="bg1"/>
                  </a:solidFill>
                </a:rPr>
              </a:br>
              <a:r>
                <a:rPr lang="en-US" sz="1400" b="1" dirty="0">
                  <a:solidFill>
                    <a:schemeClr val="bg1"/>
                  </a:solidFill>
                </a:rPr>
                <a:t>on leave</a:t>
              </a:r>
            </a:p>
          </p:txBody>
        </p:sp>
      </p:grpSp>
      <p:sp>
        <p:nvSpPr>
          <p:cNvPr id="31" name="Title 1">
            <a:extLst>
              <a:ext uri="{FF2B5EF4-FFF2-40B4-BE49-F238E27FC236}">
                <a16:creationId xmlns:a16="http://schemas.microsoft.com/office/drawing/2014/main" id="{2B7980A4-6FFB-0942-3992-E09B12DFFE66}"/>
              </a:ext>
            </a:extLst>
          </p:cNvPr>
          <p:cNvSpPr txBox="1">
            <a:spLocks/>
          </p:cNvSpPr>
          <p:nvPr/>
        </p:nvSpPr>
        <p:spPr>
          <a:xfrm>
            <a:off x="571500" y="501741"/>
            <a:ext cx="7962900" cy="579120"/>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3200" dirty="0"/>
              <a:t>Facilitating smokefree leave</a:t>
            </a:r>
          </a:p>
        </p:txBody>
      </p:sp>
    </p:spTree>
    <p:extLst>
      <p:ext uri="{BB962C8B-B14F-4D97-AF65-F5344CB8AC3E}">
        <p14:creationId xmlns:p14="http://schemas.microsoft.com/office/powerpoint/2010/main" val="3668681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295720F-9256-BE45-B68F-F75C95E7A3C1}"/>
              </a:ext>
            </a:extLst>
          </p:cNvPr>
          <p:cNvPicPr>
            <a:picLocks noChangeAspect="1"/>
          </p:cNvPicPr>
          <p:nvPr/>
        </p:nvPicPr>
        <p:blipFill>
          <a:blip r:embed="rId3"/>
          <a:srcRect/>
          <a:stretch/>
        </p:blipFill>
        <p:spPr>
          <a:xfrm>
            <a:off x="0" y="0"/>
            <a:ext cx="9144000" cy="6858000"/>
          </a:xfrm>
          <a:prstGeom prst="rect">
            <a:avLst/>
          </a:prstGeom>
        </p:spPr>
      </p:pic>
      <p:sp>
        <p:nvSpPr>
          <p:cNvPr id="5" name="Title 1">
            <a:extLst>
              <a:ext uri="{FF2B5EF4-FFF2-40B4-BE49-F238E27FC236}">
                <a16:creationId xmlns:a16="http://schemas.microsoft.com/office/drawing/2014/main" id="{09A17DC5-DC8E-F2C8-DCCF-296A5A424D8C}"/>
              </a:ext>
            </a:extLst>
          </p:cNvPr>
          <p:cNvSpPr txBox="1">
            <a:spLocks/>
          </p:cNvSpPr>
          <p:nvPr/>
        </p:nvSpPr>
        <p:spPr>
          <a:xfrm>
            <a:off x="590550" y="732692"/>
            <a:ext cx="7962900" cy="1546860"/>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200" b="1" dirty="0">
                <a:latin typeface="Arial" panose="020B0604020202020204" pitchFamily="34" charset="0"/>
                <a:cs typeface="Arial" panose="020B0604020202020204" pitchFamily="34" charset="0"/>
              </a:rPr>
              <a:t>Over to you…</a:t>
            </a:r>
          </a:p>
        </p:txBody>
      </p:sp>
    </p:spTree>
    <p:extLst>
      <p:ext uri="{BB962C8B-B14F-4D97-AF65-F5344CB8AC3E}">
        <p14:creationId xmlns:p14="http://schemas.microsoft.com/office/powerpoint/2010/main" val="3672310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57DEA-51A3-78EB-F2D4-F5AF5CDBF2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0228F7-3EB5-3253-0C72-8DCFB1188318}"/>
              </a:ext>
            </a:extLst>
          </p:cNvPr>
          <p:cNvSpPr>
            <a:spLocks noGrp="1"/>
          </p:cNvSpPr>
          <p:nvPr>
            <p:ph type="title"/>
          </p:nvPr>
        </p:nvSpPr>
        <p:spPr/>
        <p:txBody>
          <a:bodyPr/>
          <a:lstStyle/>
          <a:p>
            <a:r>
              <a:rPr lang="en-US" dirty="0"/>
              <a:t>Stopping smoking and medication</a:t>
            </a:r>
          </a:p>
        </p:txBody>
      </p:sp>
      <p:sp>
        <p:nvSpPr>
          <p:cNvPr id="3" name="Text Placeholder 2">
            <a:extLst>
              <a:ext uri="{FF2B5EF4-FFF2-40B4-BE49-F238E27FC236}">
                <a16:creationId xmlns:a16="http://schemas.microsoft.com/office/drawing/2014/main" id="{E13D2067-6B2C-884E-5241-A067CAA43D08}"/>
              </a:ext>
            </a:extLst>
          </p:cNvPr>
          <p:cNvSpPr>
            <a:spLocks noGrp="1"/>
          </p:cNvSpPr>
          <p:nvPr>
            <p:ph type="body" idx="12"/>
          </p:nvPr>
        </p:nvSpPr>
        <p:spPr>
          <a:xfrm>
            <a:off x="593184" y="1721224"/>
            <a:ext cx="7962900" cy="4419600"/>
          </a:xfrm>
        </p:spPr>
        <p:txBody>
          <a:bodyPr/>
          <a:lstStyle/>
          <a:p>
            <a:pPr marL="287655" indent="-288290">
              <a:lnSpc>
                <a:spcPts val="2500"/>
              </a:lnSpc>
              <a:spcBef>
                <a:spcPts val="800"/>
              </a:spcBef>
              <a:spcAft>
                <a:spcPts val="800"/>
              </a:spcAft>
            </a:pPr>
            <a:r>
              <a:rPr lang="en-US" dirty="0">
                <a:latin typeface="Arial"/>
                <a:cs typeface="Arial"/>
              </a:rPr>
              <a:t>It may be necessary to </a:t>
            </a:r>
            <a:r>
              <a:rPr lang="en-US" b="1" dirty="0">
                <a:solidFill>
                  <a:schemeClr val="accent1"/>
                </a:solidFill>
                <a:latin typeface="Arial"/>
                <a:cs typeface="Arial"/>
              </a:rPr>
              <a:t>adjust dosages of some medications </a:t>
            </a:r>
            <a:br>
              <a:rPr lang="en-US" b="1" dirty="0"/>
            </a:br>
            <a:r>
              <a:rPr lang="en-US" b="1" dirty="0">
                <a:solidFill>
                  <a:schemeClr val="accent1"/>
                </a:solidFill>
                <a:latin typeface="Arial"/>
                <a:cs typeface="Arial"/>
              </a:rPr>
              <a:t>when people quit</a:t>
            </a:r>
            <a:endParaRPr lang="en-US" dirty="0">
              <a:solidFill>
                <a:schemeClr val="accent1"/>
              </a:solidFill>
              <a:latin typeface="Arial"/>
              <a:cs typeface="Arial"/>
            </a:endParaRPr>
          </a:p>
          <a:p>
            <a:pPr marL="287655" indent="-288290">
              <a:lnSpc>
                <a:spcPts val="2500"/>
              </a:lnSpc>
              <a:spcBef>
                <a:spcPts val="1500"/>
              </a:spcBef>
              <a:spcAft>
                <a:spcPts val="1500"/>
              </a:spcAft>
            </a:pPr>
            <a:r>
              <a:rPr lang="en-US" b="1" dirty="0">
                <a:solidFill>
                  <a:srgbClr val="005EB8"/>
                </a:solidFill>
                <a:latin typeface="Arial"/>
                <a:cs typeface="Arial"/>
              </a:rPr>
              <a:t>Dosage</a:t>
            </a:r>
            <a:r>
              <a:rPr lang="en-US" dirty="0">
                <a:latin typeface="Arial"/>
                <a:cs typeface="Arial"/>
              </a:rPr>
              <a:t> may need to be </a:t>
            </a:r>
            <a:r>
              <a:rPr lang="en-US" b="1" dirty="0">
                <a:solidFill>
                  <a:schemeClr val="accent1"/>
                </a:solidFill>
                <a:latin typeface="Arial"/>
                <a:cs typeface="Arial"/>
              </a:rPr>
              <a:t>adjusted by the prescriber</a:t>
            </a:r>
            <a:r>
              <a:rPr lang="en-US" dirty="0">
                <a:latin typeface="Arial"/>
                <a:cs typeface="Arial"/>
              </a:rPr>
              <a:t> when a patient stops smoking, and then again if the patient restarts smoking</a:t>
            </a:r>
            <a:endParaRPr lang="en-US" sz="2400" b="1" dirty="0">
              <a:solidFill>
                <a:srgbClr val="005EB8"/>
              </a:solidFill>
              <a:latin typeface="Arial"/>
              <a:cs typeface="Arial"/>
            </a:endParaRPr>
          </a:p>
          <a:p>
            <a:pPr marL="287655" indent="-288290">
              <a:lnSpc>
                <a:spcPts val="2500"/>
              </a:lnSpc>
              <a:spcBef>
                <a:spcPts val="1500"/>
              </a:spcBef>
              <a:spcAft>
                <a:spcPts val="1500"/>
              </a:spcAft>
            </a:pPr>
            <a:r>
              <a:rPr lang="en-US" b="1" dirty="0">
                <a:latin typeface="Arial"/>
                <a:cs typeface="Arial"/>
              </a:rPr>
              <a:t>Medical history and current medication use should be asked about at the first session and </a:t>
            </a:r>
            <a:r>
              <a:rPr lang="en-US" b="1" dirty="0">
                <a:solidFill>
                  <a:schemeClr val="accent1"/>
                </a:solidFill>
                <a:latin typeface="Arial"/>
                <a:cs typeface="Arial"/>
              </a:rPr>
              <a:t>pathways in place for notifying prescribers</a:t>
            </a:r>
            <a:endParaRPr lang="en-US" sz="2400" b="1" dirty="0">
              <a:solidFill>
                <a:schemeClr val="accent1"/>
              </a:solidFill>
              <a:latin typeface="Arial"/>
              <a:cs typeface="Arial"/>
            </a:endParaRPr>
          </a:p>
          <a:p>
            <a:pPr marL="0" indent="0" algn="ctr">
              <a:lnSpc>
                <a:spcPts val="2500"/>
              </a:lnSpc>
              <a:spcBef>
                <a:spcPts val="800"/>
              </a:spcBef>
              <a:spcAft>
                <a:spcPts val="800"/>
              </a:spcAft>
              <a:buNone/>
            </a:pPr>
            <a:endParaRPr lang="en-US" sz="2400" b="1" dirty="0">
              <a:solidFill>
                <a:schemeClr val="accent1"/>
              </a:solidFill>
            </a:endParaRPr>
          </a:p>
        </p:txBody>
      </p:sp>
      <p:sp>
        <p:nvSpPr>
          <p:cNvPr id="4" name="Footer Placeholder 3">
            <a:extLst>
              <a:ext uri="{FF2B5EF4-FFF2-40B4-BE49-F238E27FC236}">
                <a16:creationId xmlns:a16="http://schemas.microsoft.com/office/drawing/2014/main" id="{57589AF6-06BA-1BB7-B1E8-D27857D74BEC}"/>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
        <p:nvSpPr>
          <p:cNvPr id="5" name="TextBox 4">
            <a:extLst>
              <a:ext uri="{FF2B5EF4-FFF2-40B4-BE49-F238E27FC236}">
                <a16:creationId xmlns:a16="http://schemas.microsoft.com/office/drawing/2014/main" id="{C697E217-4F0A-62B5-7A4D-4142FB9406B8}"/>
              </a:ext>
            </a:extLst>
          </p:cNvPr>
          <p:cNvSpPr txBox="1"/>
          <p:nvPr/>
        </p:nvSpPr>
        <p:spPr bwMode="auto">
          <a:xfrm>
            <a:off x="4336183" y="4807543"/>
            <a:ext cx="3714514"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spcBef>
                <a:spcPts val="500"/>
              </a:spcBef>
              <a:spcAft>
                <a:spcPts val="500"/>
              </a:spcAft>
            </a:pPr>
            <a:r>
              <a:rPr lang="en-US" sz="1600" b="1" dirty="0">
                <a:solidFill>
                  <a:schemeClr val="bg2"/>
                </a:solidFill>
                <a:latin typeface="+mn-lt"/>
              </a:rPr>
              <a:t>Appendix 10 and 11</a:t>
            </a:r>
            <a:endParaRPr lang="en-US" dirty="0"/>
          </a:p>
          <a:p>
            <a:pPr algn="ctr">
              <a:spcAft>
                <a:spcPts val="0"/>
              </a:spcAft>
            </a:pPr>
            <a:r>
              <a:rPr lang="en-US" sz="1600" dirty="0">
                <a:solidFill>
                  <a:schemeClr val="bg1"/>
                </a:solidFill>
                <a:latin typeface="+mn-lt"/>
                <a:ea typeface="Calibri"/>
                <a:cs typeface="Times New Roman"/>
              </a:rPr>
              <a:t>Quick reference sheet</a:t>
            </a:r>
          </a:p>
          <a:p>
            <a:pPr algn="ctr">
              <a:spcAft>
                <a:spcPts val="0"/>
              </a:spcAft>
            </a:pPr>
            <a:r>
              <a:rPr lang="en-US" sz="1600" dirty="0">
                <a:solidFill>
                  <a:schemeClr val="bg1"/>
                </a:solidFill>
                <a:latin typeface="+mn-lt"/>
                <a:ea typeface="Calibri"/>
                <a:cs typeface="Times New Roman"/>
              </a:rPr>
              <a:t>Smoking and medication interactions</a:t>
            </a:r>
          </a:p>
        </p:txBody>
      </p:sp>
    </p:spTree>
    <p:extLst>
      <p:ext uri="{BB962C8B-B14F-4D97-AF65-F5344CB8AC3E}">
        <p14:creationId xmlns:p14="http://schemas.microsoft.com/office/powerpoint/2010/main" val="399760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B2AA3C3-26F3-B171-F3CC-F9C96DC00103}"/>
              </a:ext>
            </a:extLst>
          </p:cNvPr>
          <p:cNvPicPr>
            <a:picLocks noChangeAspect="1"/>
          </p:cNvPicPr>
          <p:nvPr/>
        </p:nvPicPr>
        <p:blipFill rotWithShape="1">
          <a:blip r:embed="rId3"/>
          <a:srcRect l="7198"/>
          <a:stretch/>
        </p:blipFill>
        <p:spPr>
          <a:xfrm>
            <a:off x="7096497" y="2228724"/>
            <a:ext cx="1781670" cy="2026122"/>
          </a:xfrm>
          <a:prstGeom prst="rect">
            <a:avLst/>
          </a:prstGeom>
        </p:spPr>
      </p:pic>
      <p:sp>
        <p:nvSpPr>
          <p:cNvPr id="2" name="Title 1">
            <a:extLst>
              <a:ext uri="{FF2B5EF4-FFF2-40B4-BE49-F238E27FC236}">
                <a16:creationId xmlns:a16="http://schemas.microsoft.com/office/drawing/2014/main" id="{06636462-46E1-91D4-04C1-6FEDC09F5700}"/>
              </a:ext>
            </a:extLst>
          </p:cNvPr>
          <p:cNvSpPr>
            <a:spLocks noGrp="1"/>
          </p:cNvSpPr>
          <p:nvPr>
            <p:ph type="title"/>
          </p:nvPr>
        </p:nvSpPr>
        <p:spPr/>
        <p:txBody>
          <a:bodyPr/>
          <a:lstStyle/>
          <a:p>
            <a:r>
              <a:rPr lang="en-US" dirty="0"/>
              <a:t>Skills practice: </a:t>
            </a:r>
            <a:r>
              <a:rPr lang="en-US" b="0" dirty="0"/>
              <a:t>Follow-up contact </a:t>
            </a:r>
            <a:endParaRPr lang="en-US" dirty="0"/>
          </a:p>
        </p:txBody>
      </p:sp>
      <p:graphicFrame>
        <p:nvGraphicFramePr>
          <p:cNvPr id="5" name="Table 4">
            <a:extLst>
              <a:ext uri="{FF2B5EF4-FFF2-40B4-BE49-F238E27FC236}">
                <a16:creationId xmlns:a16="http://schemas.microsoft.com/office/drawing/2014/main" id="{91AAED71-E544-1B52-FE1F-5588BFD3A41D}"/>
              </a:ext>
            </a:extLst>
          </p:cNvPr>
          <p:cNvGraphicFramePr>
            <a:graphicFrameLocks noGrp="1"/>
          </p:cNvGraphicFramePr>
          <p:nvPr>
            <p:extLst>
              <p:ext uri="{D42A27DB-BD31-4B8C-83A1-F6EECF244321}">
                <p14:modId xmlns:p14="http://schemas.microsoft.com/office/powerpoint/2010/main" val="2917544293"/>
              </p:ext>
            </p:extLst>
          </p:nvPr>
        </p:nvGraphicFramePr>
        <p:xfrm>
          <a:off x="593184" y="1457331"/>
          <a:ext cx="6402898" cy="4679587"/>
        </p:xfrm>
        <a:graphic>
          <a:graphicData uri="http://schemas.openxmlformats.org/drawingml/2006/table">
            <a:tbl>
              <a:tblPr firstRow="1" bandRow="1">
                <a:tableStyleId>{5C22544A-7EE6-4342-B048-85BDC9FD1C3A}</a:tableStyleId>
              </a:tblPr>
              <a:tblGrid>
                <a:gridCol w="1707104">
                  <a:extLst>
                    <a:ext uri="{9D8B030D-6E8A-4147-A177-3AD203B41FA5}">
                      <a16:colId xmlns:a16="http://schemas.microsoft.com/office/drawing/2014/main" val="3889081879"/>
                    </a:ext>
                  </a:extLst>
                </a:gridCol>
                <a:gridCol w="4695794">
                  <a:extLst>
                    <a:ext uri="{9D8B030D-6E8A-4147-A177-3AD203B41FA5}">
                      <a16:colId xmlns:a16="http://schemas.microsoft.com/office/drawing/2014/main" val="600406677"/>
                    </a:ext>
                  </a:extLst>
                </a:gridCol>
              </a:tblGrid>
              <a:tr h="469767">
                <a:tc>
                  <a:txBody>
                    <a:bodyPr/>
                    <a:lstStyle/>
                    <a:p>
                      <a:pPr algn="l">
                        <a:lnSpc>
                          <a:spcPts val="1800"/>
                        </a:lnSpc>
                        <a:spcBef>
                          <a:spcPts val="400"/>
                        </a:spcBef>
                        <a:spcAft>
                          <a:spcPts val="400"/>
                        </a:spcAft>
                      </a:pPr>
                      <a:r>
                        <a:rPr lang="en-US" sz="1300" b="1" i="0" dirty="0">
                          <a:latin typeface="Arial" panose="020B0604020202020204" pitchFamily="34" charset="0"/>
                          <a:cs typeface="Arial" panose="020B0604020202020204" pitchFamily="34" charset="0"/>
                        </a:rPr>
                        <a:t>History</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dirty="0">
                          <a:solidFill>
                            <a:schemeClr val="tx1"/>
                          </a:solidFill>
                          <a:latin typeface="Arial" panose="020B0604020202020204" pitchFamily="34" charset="0"/>
                          <a:cs typeface="Arial" panose="020B0604020202020204" pitchFamily="34" charset="0"/>
                        </a:rPr>
                        <a:t>55-year-old mother. Daughter Jane (30) is pregnant. Has bi-polar disorder. Started smoking at age 16.</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2430505993"/>
                  </a:ext>
                </a:extLst>
              </a:tr>
              <a:tr h="1070207">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endParaRPr lang="en-US" sz="1300" b="1" i="0" dirty="0">
                        <a:solidFill>
                          <a:schemeClr val="bg1"/>
                        </a:solidFill>
                        <a:latin typeface="Arial" panose="020B0604020202020204" pitchFamily="34" charset="0"/>
                        <a:cs typeface="Arial" panose="020B0604020202020204" pitchFamily="34" charset="0"/>
                      </a:endParaRPr>
                    </a:p>
                    <a:p>
                      <a:pPr marL="0" marR="0" lvl="0" indent="0" algn="l" defTabSz="457200" rtl="0" eaLnBrk="1" fontAlgn="auto" latinLnBrk="0" hangingPunct="1">
                        <a:lnSpc>
                          <a:spcPts val="1800"/>
                        </a:lnSpc>
                        <a:spcBef>
                          <a:spcPts val="400"/>
                        </a:spcBef>
                        <a:spcAft>
                          <a:spcPts val="400"/>
                        </a:spcAft>
                        <a:buClrTx/>
                        <a:buSzTx/>
                        <a:buFontTx/>
                        <a:buNone/>
                        <a:tabLst/>
                        <a:defRPr/>
                      </a:pPr>
                      <a:r>
                        <a:rPr lang="en-US" sz="1300" b="1" i="0" dirty="0">
                          <a:solidFill>
                            <a:schemeClr val="bg1"/>
                          </a:solidFill>
                          <a:latin typeface="Arial" panose="020B0604020202020204" pitchFamily="34" charset="0"/>
                          <a:cs typeface="Arial" panose="020B0604020202020204" pitchFamily="34" charset="0"/>
                        </a:rPr>
                        <a:t>Current situation </a:t>
                      </a:r>
                    </a:p>
                    <a:p>
                      <a:pPr marL="0" marR="0" lvl="0" indent="0" algn="l" defTabSz="457200" rtl="0" eaLnBrk="1" fontAlgn="auto" latinLnBrk="0" hangingPunct="1">
                        <a:lnSpc>
                          <a:spcPts val="1800"/>
                        </a:lnSpc>
                        <a:spcBef>
                          <a:spcPts val="400"/>
                        </a:spcBef>
                        <a:spcAft>
                          <a:spcPts val="400"/>
                        </a:spcAft>
                        <a:buClrTx/>
                        <a:buSzTx/>
                        <a:buFontTx/>
                        <a:buNone/>
                        <a:tabLst/>
                        <a:defRPr/>
                      </a:pPr>
                      <a:endParaRPr lang="en-US" sz="1300" b="1" i="0" dirty="0">
                        <a:solidFill>
                          <a:schemeClr val="bg1"/>
                        </a:solidFill>
                        <a:latin typeface="Arial" panose="020B060402020202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US" sz="13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Admitted to the PICU on S136, after she had been found partially clothed, vulnerable, had given large sums of money to strangers </a:t>
                      </a:r>
                      <a:endParaRPr lang="en-GB" sz="1300" b="0" i="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1150809623"/>
                  </a:ext>
                </a:extLst>
              </a:tr>
              <a:tr h="406783">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US" sz="1300" b="1" i="0" dirty="0">
                          <a:solidFill>
                            <a:schemeClr val="bg1"/>
                          </a:solidFill>
                          <a:latin typeface="Arial" panose="020B0604020202020204" pitchFamily="34" charset="0"/>
                          <a:cs typeface="Arial" panose="020B0604020202020204" pitchFamily="34" charset="0"/>
                        </a:rPr>
                        <a:t>Current smoking</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GB" sz="1300" b="0" i="0" dirty="0">
                          <a:solidFill>
                            <a:schemeClr val="tx1"/>
                          </a:solidFill>
                          <a:effectLst/>
                          <a:latin typeface="Arial" panose="020B0604020202020204" pitchFamily="34" charset="0"/>
                          <a:cs typeface="Arial" panose="020B0604020202020204" pitchFamily="34" charset="0"/>
                        </a:rPr>
                        <a:t>Smokes around 15 a day, more when socialising.</a:t>
                      </a:r>
                      <a:endParaRPr lang="en-GB" sz="1300" b="0" i="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4076630346"/>
                  </a:ext>
                </a:extLst>
              </a:tr>
              <a:tr h="610898">
                <a:tc>
                  <a:txBody>
                    <a:bodyPr/>
                    <a:lstStyle/>
                    <a:p>
                      <a:pPr algn="l">
                        <a:lnSpc>
                          <a:spcPts val="1800"/>
                        </a:lnSpc>
                        <a:spcBef>
                          <a:spcPts val="400"/>
                        </a:spcBef>
                        <a:spcAft>
                          <a:spcPts val="400"/>
                        </a:spcAft>
                      </a:pPr>
                      <a:r>
                        <a:rPr lang="en-US" sz="1300" b="1" i="0" dirty="0">
                          <a:solidFill>
                            <a:schemeClr val="bg1"/>
                          </a:solidFill>
                          <a:latin typeface="Arial" panose="020B0604020202020204" pitchFamily="34" charset="0"/>
                          <a:cs typeface="Arial" panose="020B0604020202020204" pitchFamily="34" charset="0"/>
                        </a:rPr>
                        <a:t>Readiness to quit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marL="0" marR="0" lvl="0" indent="0" algn="l" defTabSz="457200" rtl="0" eaLnBrk="1" fontAlgn="auto" latinLnBrk="0" hangingPunct="1">
                        <a:lnSpc>
                          <a:spcPts val="1800"/>
                        </a:lnSpc>
                        <a:spcBef>
                          <a:spcPts val="400"/>
                        </a:spcBef>
                        <a:spcAft>
                          <a:spcPts val="400"/>
                        </a:spcAft>
                        <a:buClrTx/>
                        <a:buSzTx/>
                        <a:buFontTx/>
                        <a:buNone/>
                        <a:tabLst/>
                        <a:defRPr/>
                      </a:pPr>
                      <a:r>
                        <a:rPr lang="en-US" sz="1300" b="0" i="0" dirty="0">
                          <a:solidFill>
                            <a:schemeClr val="tx1"/>
                          </a:solidFill>
                          <a:latin typeface="Arial" panose="020B0604020202020204" pitchFamily="34" charset="0"/>
                          <a:cs typeface="Arial" panose="020B0604020202020204" pitchFamily="34" charset="0"/>
                        </a:rPr>
                        <a:t>Several quit attempts, relapses when mental state deteriorates and in the past smoking increased when admitted to hospital. </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4107125779"/>
                  </a:ext>
                </a:extLst>
              </a:tr>
              <a:tr h="656117">
                <a:tc>
                  <a:txBody>
                    <a:bodyPr/>
                    <a:lstStyle/>
                    <a:p>
                      <a:pPr algn="l">
                        <a:lnSpc>
                          <a:spcPts val="1800"/>
                        </a:lnSpc>
                        <a:spcBef>
                          <a:spcPts val="400"/>
                        </a:spcBef>
                        <a:spcAft>
                          <a:spcPts val="400"/>
                        </a:spcAft>
                      </a:pPr>
                      <a:r>
                        <a:rPr lang="en-US" sz="1300" b="1" i="0" dirty="0">
                          <a:solidFill>
                            <a:schemeClr val="bg1"/>
                          </a:solidFill>
                          <a:latin typeface="Arial" panose="020B0604020202020204" pitchFamily="34" charset="0"/>
                          <a:cs typeface="Arial" panose="020B0604020202020204" pitchFamily="34" charset="0"/>
                        </a:rPr>
                        <a:t>Motivation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dirty="0">
                          <a:solidFill>
                            <a:schemeClr val="tx1"/>
                          </a:solidFill>
                          <a:latin typeface="Arial" panose="020B0604020202020204" pitchFamily="34" charset="0"/>
                          <a:cs typeface="Arial" panose="020B0604020202020204" pitchFamily="34" charset="0"/>
                        </a:rPr>
                        <a:t>Really wants to quit – feels guilty about the impact of her smoking on her daughter and does not want to repeat the same mistakes for grand-child.</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476263633"/>
                  </a:ext>
                </a:extLst>
              </a:tr>
              <a:tr h="457686">
                <a:tc>
                  <a:txBody>
                    <a:bodyPr/>
                    <a:lstStyle/>
                    <a:p>
                      <a:pPr algn="l">
                        <a:lnSpc>
                          <a:spcPts val="1800"/>
                        </a:lnSpc>
                        <a:spcBef>
                          <a:spcPts val="400"/>
                        </a:spcBef>
                        <a:spcAft>
                          <a:spcPts val="400"/>
                        </a:spcAft>
                      </a:pPr>
                      <a:r>
                        <a:rPr lang="en-US" sz="1300" b="1" i="0" dirty="0">
                          <a:solidFill>
                            <a:schemeClr val="bg1"/>
                          </a:solidFill>
                          <a:latin typeface="Arial" panose="020B0604020202020204" pitchFamily="34" charset="0"/>
                          <a:cs typeface="Arial" panose="020B0604020202020204" pitchFamily="34" charset="0"/>
                        </a:rPr>
                        <a:t>Barriers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dirty="0">
                          <a:solidFill>
                            <a:schemeClr val="tx1"/>
                          </a:solidFill>
                          <a:latin typeface="Arial" panose="020B0604020202020204" pitchFamily="34" charset="0"/>
                          <a:cs typeface="Arial" panose="020B0604020202020204" pitchFamily="34" charset="0"/>
                        </a:rPr>
                        <a:t>Established daily routines will need to change. Fluctuating mood affects resolve and behaviour. </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206747704"/>
                  </a:ext>
                </a:extLst>
              </a:tr>
              <a:tr h="436893">
                <a:tc>
                  <a:txBody>
                    <a:bodyPr/>
                    <a:lstStyle/>
                    <a:p>
                      <a:pPr algn="l">
                        <a:lnSpc>
                          <a:spcPts val="1800"/>
                        </a:lnSpc>
                        <a:spcBef>
                          <a:spcPts val="400"/>
                        </a:spcBef>
                        <a:spcAft>
                          <a:spcPts val="400"/>
                        </a:spcAft>
                      </a:pPr>
                      <a:r>
                        <a:rPr lang="en-US" sz="1300" b="1" i="0" dirty="0">
                          <a:solidFill>
                            <a:schemeClr val="bg1"/>
                          </a:solidFill>
                          <a:latin typeface="Arial" panose="020B0604020202020204" pitchFamily="34" charset="0"/>
                          <a:cs typeface="Arial" panose="020B0604020202020204" pitchFamily="34" charset="0"/>
                        </a:rPr>
                        <a:t>Treatment choice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US" sz="1300" b="0" i="0" dirty="0">
                          <a:solidFill>
                            <a:schemeClr val="tx1"/>
                          </a:solidFill>
                          <a:latin typeface="Arial" panose="020B0604020202020204" pitchFamily="34" charset="0"/>
                          <a:cs typeface="Arial" panose="020B0604020202020204" pitchFamily="34" charset="0"/>
                        </a:rPr>
                        <a:t>NRT patch and inhalator.</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88929341"/>
                  </a:ext>
                </a:extLst>
              </a:tr>
              <a:tr h="469767">
                <a:tc>
                  <a:txBody>
                    <a:bodyPr/>
                    <a:lstStyle/>
                    <a:p>
                      <a:pPr algn="l">
                        <a:lnSpc>
                          <a:spcPts val="1800"/>
                        </a:lnSpc>
                        <a:spcBef>
                          <a:spcPts val="400"/>
                        </a:spcBef>
                        <a:spcAft>
                          <a:spcPts val="400"/>
                        </a:spcAft>
                      </a:pPr>
                      <a:r>
                        <a:rPr lang="en-US" sz="1300" b="1" i="0" dirty="0">
                          <a:solidFill>
                            <a:schemeClr val="bg1"/>
                          </a:solidFill>
                          <a:latin typeface="Arial" panose="020B0604020202020204" pitchFamily="34" charset="0"/>
                          <a:cs typeface="Arial" panose="020B0604020202020204" pitchFamily="34" charset="0"/>
                        </a:rPr>
                        <a:t>Past quit attempts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gn="l">
                        <a:lnSpc>
                          <a:spcPts val="1800"/>
                        </a:lnSpc>
                        <a:spcBef>
                          <a:spcPts val="400"/>
                        </a:spcBef>
                        <a:spcAft>
                          <a:spcPts val="400"/>
                        </a:spcAft>
                      </a:pPr>
                      <a:r>
                        <a:rPr lang="en-GB" sz="13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Managed to stop a few times but relapsed when admitted to hospital.</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119161721"/>
                  </a:ext>
                </a:extLst>
              </a:tr>
            </a:tbl>
          </a:graphicData>
        </a:graphic>
      </p:graphicFrame>
      <p:sp>
        <p:nvSpPr>
          <p:cNvPr id="8" name="TextBox 7">
            <a:extLst>
              <a:ext uri="{FF2B5EF4-FFF2-40B4-BE49-F238E27FC236}">
                <a16:creationId xmlns:a16="http://schemas.microsoft.com/office/drawing/2014/main" id="{B61140EE-0D41-0B7A-B397-C1AB31605B0F}"/>
              </a:ext>
            </a:extLst>
          </p:cNvPr>
          <p:cNvSpPr txBox="1"/>
          <p:nvPr/>
        </p:nvSpPr>
        <p:spPr>
          <a:xfrm>
            <a:off x="7151335" y="4361874"/>
            <a:ext cx="1803953" cy="369332"/>
          </a:xfrm>
          <a:prstGeom prst="rect">
            <a:avLst/>
          </a:prstGeom>
          <a:noFill/>
        </p:spPr>
        <p:txBody>
          <a:bodyPr wrap="square" rtlCol="0">
            <a:spAutoFit/>
          </a:bodyPr>
          <a:lstStyle/>
          <a:p>
            <a:pPr algn="ctr"/>
            <a:r>
              <a:rPr lang="en-GB" dirty="0"/>
              <a:t>Kerri, 55</a:t>
            </a:r>
          </a:p>
        </p:txBody>
      </p:sp>
      <p:cxnSp>
        <p:nvCxnSpPr>
          <p:cNvPr id="9" name="Straight Connector 8">
            <a:extLst>
              <a:ext uri="{FF2B5EF4-FFF2-40B4-BE49-F238E27FC236}">
                <a16:creationId xmlns:a16="http://schemas.microsoft.com/office/drawing/2014/main" id="{A5FAF943-6EA3-49A0-3EBD-AF3607CB68DD}"/>
              </a:ext>
            </a:extLst>
          </p:cNvPr>
          <p:cNvCxnSpPr>
            <a:cxnSpLocks/>
          </p:cNvCxnSpPr>
          <p:nvPr/>
        </p:nvCxnSpPr>
        <p:spPr>
          <a:xfrm>
            <a:off x="7151335" y="425484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68A0654C-C180-E31E-546C-3767A3CE6290}"/>
              </a:ext>
            </a:extLst>
          </p:cNvPr>
          <p:cNvCxnSpPr>
            <a:cxnSpLocks/>
          </p:cNvCxnSpPr>
          <p:nvPr/>
        </p:nvCxnSpPr>
        <p:spPr>
          <a:xfrm>
            <a:off x="7163399" y="4813915"/>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Footer Placeholder 3">
            <a:extLst>
              <a:ext uri="{FF2B5EF4-FFF2-40B4-BE49-F238E27FC236}">
                <a16:creationId xmlns:a16="http://schemas.microsoft.com/office/drawing/2014/main" id="{2F358B16-4072-B1B7-FA49-57A98B4999F3}"/>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1161366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AD443-15E6-F065-A14C-F7306BF02A80}"/>
              </a:ext>
            </a:extLst>
          </p:cNvPr>
          <p:cNvSpPr>
            <a:spLocks noGrp="1"/>
          </p:cNvSpPr>
          <p:nvPr>
            <p:ph type="title"/>
          </p:nvPr>
        </p:nvSpPr>
        <p:spPr>
          <a:xfrm>
            <a:off x="571500" y="399490"/>
            <a:ext cx="7962900" cy="1066800"/>
          </a:xfrm>
        </p:spPr>
        <p:txBody>
          <a:bodyPr/>
          <a:lstStyle/>
          <a:p>
            <a:r>
              <a:rPr lang="en-US" dirty="0"/>
              <a:t>Follow-up scenario</a:t>
            </a:r>
            <a:br>
              <a:rPr lang="en-US" dirty="0"/>
            </a:br>
            <a:endParaRPr lang="en-US" b="0" dirty="0"/>
          </a:p>
        </p:txBody>
      </p:sp>
      <p:sp>
        <p:nvSpPr>
          <p:cNvPr id="3" name="Text Placeholder 2">
            <a:extLst>
              <a:ext uri="{FF2B5EF4-FFF2-40B4-BE49-F238E27FC236}">
                <a16:creationId xmlns:a16="http://schemas.microsoft.com/office/drawing/2014/main" id="{BE9F06FA-8870-D149-DB9A-BA8AEFBE3197}"/>
              </a:ext>
            </a:extLst>
          </p:cNvPr>
          <p:cNvSpPr>
            <a:spLocks noGrp="1"/>
          </p:cNvSpPr>
          <p:nvPr>
            <p:ph type="body" idx="12"/>
          </p:nvPr>
        </p:nvSpPr>
        <p:spPr>
          <a:xfrm>
            <a:off x="588698" y="1712925"/>
            <a:ext cx="7966604" cy="4191000"/>
          </a:xfrm>
        </p:spPr>
        <p:txBody>
          <a:bodyPr/>
          <a:lstStyle/>
          <a:p>
            <a:pPr marL="287655" indent="-288290">
              <a:lnSpc>
                <a:spcPct val="90000"/>
              </a:lnSpc>
              <a:buNone/>
            </a:pPr>
            <a:r>
              <a:rPr lang="en-US" altLang="en-US" sz="2000" b="1" dirty="0">
                <a:solidFill>
                  <a:schemeClr val="accent1"/>
                </a:solidFill>
                <a:latin typeface="Arial"/>
                <a:cs typeface="Arial"/>
              </a:rPr>
              <a:t>Scenario:</a:t>
            </a:r>
            <a:r>
              <a:rPr lang="en-US" altLang="en-US" sz="2000" b="1" i="1" dirty="0">
                <a:solidFill>
                  <a:schemeClr val="accent1"/>
                </a:solidFill>
                <a:latin typeface="Arial"/>
                <a:cs typeface="Arial"/>
              </a:rPr>
              <a:t>  </a:t>
            </a:r>
            <a:r>
              <a:rPr lang="en-US" sz="2000" b="1" dirty="0">
                <a:solidFill>
                  <a:schemeClr val="accent1"/>
                </a:solidFill>
                <a:latin typeface="Arial"/>
                <a:cs typeface="Arial"/>
              </a:rPr>
              <a:t>Preparing for leave from facility</a:t>
            </a:r>
            <a:endParaRPr lang="en-US" altLang="en-US" sz="2000" b="1" i="1" dirty="0">
              <a:solidFill>
                <a:schemeClr val="accent1"/>
              </a:solidFill>
              <a:latin typeface="Arial"/>
              <a:cs typeface="Arial"/>
            </a:endParaRPr>
          </a:p>
          <a:p>
            <a:pPr marL="287655" indent="-288290">
              <a:lnSpc>
                <a:spcPct val="90000"/>
              </a:lnSpc>
              <a:buFontTx/>
              <a:buNone/>
            </a:pPr>
            <a:endParaRPr lang="en-US" altLang="en-US" b="1" i="1" dirty="0">
              <a:solidFill>
                <a:schemeClr val="accent4">
                  <a:lumMod val="60000"/>
                  <a:lumOff val="40000"/>
                </a:schemeClr>
              </a:solidFill>
            </a:endParaRPr>
          </a:p>
          <a:p>
            <a:pPr marL="287655" indent="-288290">
              <a:lnSpc>
                <a:spcPct val="90000"/>
              </a:lnSpc>
            </a:pPr>
            <a:r>
              <a:rPr lang="en-US" altLang="en-US" sz="1600" b="1" i="1" dirty="0">
                <a:solidFill>
                  <a:srgbClr val="005EB8"/>
                </a:solidFill>
                <a:latin typeface="Arial"/>
                <a:cs typeface="Arial"/>
              </a:rPr>
              <a:t>What will you want to learn about? </a:t>
            </a:r>
            <a:endParaRPr lang="en-US" altLang="en-US" sz="1600" b="1" i="1" dirty="0">
              <a:solidFill>
                <a:srgbClr val="005EB8"/>
              </a:solidFill>
            </a:endParaRPr>
          </a:p>
          <a:p>
            <a:pPr marL="287655" indent="-288290">
              <a:lnSpc>
                <a:spcPct val="90000"/>
              </a:lnSpc>
            </a:pPr>
            <a:r>
              <a:rPr lang="en-US" altLang="en-US" sz="1600" b="1" i="1" dirty="0">
                <a:solidFill>
                  <a:srgbClr val="005EB8"/>
                </a:solidFill>
                <a:latin typeface="Arial"/>
                <a:cs typeface="Arial"/>
              </a:rPr>
              <a:t>What advice and planning will you provide in preparation for leave?</a:t>
            </a:r>
          </a:p>
          <a:p>
            <a:pPr marL="287655" indent="-288290">
              <a:lnSpc>
                <a:spcPct val="90000"/>
              </a:lnSpc>
            </a:pPr>
            <a:r>
              <a:rPr lang="en-US" altLang="en-US" sz="1600" b="1" i="1" dirty="0">
                <a:solidFill>
                  <a:srgbClr val="005EB8"/>
                </a:solidFill>
                <a:latin typeface="Arial"/>
                <a:cs typeface="Arial"/>
              </a:rPr>
              <a:t>What advice about use of aids will you provide?</a:t>
            </a:r>
          </a:p>
          <a:p>
            <a:pPr marL="287655" indent="-288290">
              <a:lnSpc>
                <a:spcPct val="90000"/>
              </a:lnSpc>
            </a:pPr>
            <a:r>
              <a:rPr lang="en-US" altLang="en-US" sz="1600" b="1" i="1" dirty="0">
                <a:solidFill>
                  <a:srgbClr val="005EB8"/>
                </a:solidFill>
              </a:rPr>
              <a:t>What are their high-risk situations for smoking?</a:t>
            </a:r>
          </a:p>
          <a:p>
            <a:pPr marL="271145" indent="0">
              <a:lnSpc>
                <a:spcPct val="90000"/>
              </a:lnSpc>
              <a:buNone/>
            </a:pPr>
            <a:r>
              <a:rPr lang="en-US" altLang="en-US" sz="1600" dirty="0">
                <a:latin typeface="Arial"/>
                <a:cs typeface="Arial"/>
              </a:rPr>
              <a:t>Have the patient identify 1‒3 potentially high-risk situations and develop plans to deal with them</a:t>
            </a:r>
          </a:p>
        </p:txBody>
      </p:sp>
      <p:sp>
        <p:nvSpPr>
          <p:cNvPr id="5" name="Footer Placeholder 3">
            <a:extLst>
              <a:ext uri="{FF2B5EF4-FFF2-40B4-BE49-F238E27FC236}">
                <a16:creationId xmlns:a16="http://schemas.microsoft.com/office/drawing/2014/main" id="{4EC68CF0-69EE-D0AD-B922-CFB67508E99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9825296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2">
            <a:extLst>
              <a:ext uri="{FF2B5EF4-FFF2-40B4-BE49-F238E27FC236}">
                <a16:creationId xmlns:a16="http://schemas.microsoft.com/office/drawing/2014/main" id="{414DF6F5-6F51-DC44-BB26-6B5D013DAC27}"/>
              </a:ext>
            </a:extLst>
          </p:cNvPr>
          <p:cNvSpPr>
            <a:spLocks noGrp="1"/>
          </p:cNvSpPr>
          <p:nvPr>
            <p:ph type="subTitle" idx="1"/>
          </p:nvPr>
        </p:nvSpPr>
        <p:spPr>
          <a:xfrm>
            <a:off x="0" y="2410276"/>
            <a:ext cx="9144000" cy="1680499"/>
          </a:xfrm>
        </p:spPr>
        <p:txBody>
          <a:bodyPr anchor="t"/>
          <a:lstStyle/>
          <a:p>
            <a:pPr algn="ctr">
              <a:spcBef>
                <a:spcPts val="0"/>
              </a:spcBef>
              <a:spcAft>
                <a:spcPts val="0"/>
              </a:spcAft>
            </a:pPr>
            <a:r>
              <a:rPr lang="en-US" sz="2200" b="0" dirty="0">
                <a:effectLst>
                  <a:outerShdw blurRad="254000" dist="76200" dir="5400000" algn="ctr" rotWithShape="0">
                    <a:srgbClr val="000000">
                      <a:alpha val="0"/>
                    </a:srgbClr>
                  </a:outerShdw>
                </a:effectLst>
              </a:rPr>
              <a:t>Skills practice </a:t>
            </a:r>
            <a:br>
              <a:rPr lang="en-US" sz="3200" dirty="0">
                <a:effectLst>
                  <a:outerShdw blurRad="254000" dist="76200" dir="5400000" algn="ctr" rotWithShape="0">
                    <a:srgbClr val="000000">
                      <a:alpha val="15000"/>
                    </a:srgbClr>
                  </a:outerShdw>
                </a:effectLst>
              </a:rPr>
            </a:br>
            <a:r>
              <a:rPr lang="en-US" sz="3200" dirty="0">
                <a:effectLst>
                  <a:outerShdw blurRad="254000" dist="38100" dir="5400000" algn="ctr" rotWithShape="0">
                    <a:srgbClr val="000000">
                      <a:alpha val="15000"/>
                    </a:srgbClr>
                  </a:outerShdw>
                </a:effectLst>
              </a:rPr>
              <a:t>How did it go?</a:t>
            </a:r>
          </a:p>
        </p:txBody>
      </p:sp>
    </p:spTree>
    <p:extLst>
      <p:ext uri="{BB962C8B-B14F-4D97-AF65-F5344CB8AC3E}">
        <p14:creationId xmlns:p14="http://schemas.microsoft.com/office/powerpoint/2010/main" val="834983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6611174-0C76-9C8E-5F34-0DEE7884592A}"/>
              </a:ext>
            </a:extLst>
          </p:cNvPr>
          <p:cNvPicPr>
            <a:picLocks noChangeAspect="1"/>
          </p:cNvPicPr>
          <p:nvPr/>
        </p:nvPicPr>
        <p:blipFill>
          <a:blip r:embed="rId3"/>
          <a:stretch>
            <a:fillRect/>
          </a:stretch>
        </p:blipFill>
        <p:spPr>
          <a:xfrm>
            <a:off x="0" y="0"/>
            <a:ext cx="9144000" cy="6858000"/>
          </a:xfrm>
          <a:prstGeom prst="rect">
            <a:avLst/>
          </a:prstGeom>
        </p:spPr>
      </p:pic>
      <p:sp>
        <p:nvSpPr>
          <p:cNvPr id="6" name="Subtitle 1">
            <a:extLst>
              <a:ext uri="{FF2B5EF4-FFF2-40B4-BE49-F238E27FC236}">
                <a16:creationId xmlns:a16="http://schemas.microsoft.com/office/drawing/2014/main" id="{8A1B428F-51D1-9D72-53CC-1FA8B03CF97B}"/>
              </a:ext>
            </a:extLst>
          </p:cNvPr>
          <p:cNvSpPr txBox="1">
            <a:spLocks/>
          </p:cNvSpPr>
          <p:nvPr/>
        </p:nvSpPr>
        <p:spPr>
          <a:xfrm>
            <a:off x="97155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4500"/>
              </a:lnSpc>
              <a:buNone/>
            </a:pPr>
            <a:r>
              <a:rPr lang="en-US" sz="4000" b="1" dirty="0">
                <a:solidFill>
                  <a:schemeClr val="bg1"/>
                </a:solidFill>
                <a:latin typeface="Arial" panose="020B0604020202020204" pitchFamily="34" charset="0"/>
                <a:cs typeface="Arial" panose="020B0604020202020204" pitchFamily="34" charset="0"/>
              </a:rPr>
              <a:t>Break</a:t>
            </a:r>
          </a:p>
        </p:txBody>
      </p:sp>
    </p:spTree>
    <p:extLst>
      <p:ext uri="{BB962C8B-B14F-4D97-AF65-F5344CB8AC3E}">
        <p14:creationId xmlns:p14="http://schemas.microsoft.com/office/powerpoint/2010/main" val="1981688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B0FD29-55FA-B8A7-29FA-5EA70E811B47}"/>
              </a:ext>
            </a:extLst>
          </p:cNvPr>
          <p:cNvSpPr>
            <a:spLocks noGrp="1"/>
          </p:cNvSpPr>
          <p:nvPr>
            <p:ph type="body" sz="quarter" idx="10"/>
          </p:nvPr>
        </p:nvSpPr>
        <p:spPr/>
        <p:txBody>
          <a:bodyPr/>
          <a:lstStyle/>
          <a:p>
            <a:pPr algn="ctr"/>
            <a:r>
              <a:rPr lang="en-GB" dirty="0"/>
              <a:t>Preparing for discharge</a:t>
            </a:r>
          </a:p>
          <a:p>
            <a:endParaRPr lang="en-GB" dirty="0"/>
          </a:p>
        </p:txBody>
      </p:sp>
    </p:spTree>
    <p:extLst>
      <p:ext uri="{BB962C8B-B14F-4D97-AF65-F5344CB8AC3E}">
        <p14:creationId xmlns:p14="http://schemas.microsoft.com/office/powerpoint/2010/main" val="9518987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5952FC-05D7-CCDE-50D3-25AAEBB25432}"/>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61DD7093-6762-3452-EF90-87A355E059DA}"/>
              </a:ext>
            </a:extLst>
          </p:cNvPr>
          <p:cNvPicPr>
            <a:picLocks noChangeAspect="1"/>
          </p:cNvPicPr>
          <p:nvPr/>
        </p:nvPicPr>
        <p:blipFill>
          <a:blip r:embed="rId4"/>
          <a:srcRect/>
          <a:stretch/>
        </p:blipFill>
        <p:spPr>
          <a:xfrm>
            <a:off x="696808" y="1727083"/>
            <a:ext cx="495300" cy="495300"/>
          </a:xfrm>
          <a:prstGeom prst="rect">
            <a:avLst/>
          </a:prstGeom>
          <a:effectLst>
            <a:outerShdw blurRad="190500" dist="50800" dir="5400000" algn="ctr" rotWithShape="0">
              <a:srgbClr val="000000">
                <a:alpha val="15000"/>
              </a:srgbClr>
            </a:outerShdw>
          </a:effectLst>
        </p:spPr>
      </p:pic>
      <p:sp>
        <p:nvSpPr>
          <p:cNvPr id="28" name="Title 1">
            <a:extLst>
              <a:ext uri="{FF2B5EF4-FFF2-40B4-BE49-F238E27FC236}">
                <a16:creationId xmlns:a16="http://schemas.microsoft.com/office/drawing/2014/main" id="{FD5A4F87-CD24-6685-9833-BC2754186AFD}"/>
              </a:ext>
            </a:extLst>
          </p:cNvPr>
          <p:cNvSpPr txBox="1">
            <a:spLocks/>
          </p:cNvSpPr>
          <p:nvPr/>
        </p:nvSpPr>
        <p:spPr>
          <a:xfrm>
            <a:off x="571500" y="555030"/>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lnSpc>
                <a:spcPts val="3500"/>
              </a:lnSpc>
            </a:pPr>
            <a:r>
              <a:rPr lang="en-US" dirty="0">
                <a:solidFill>
                  <a:srgbClr val="F65580"/>
                </a:solidFill>
              </a:rPr>
              <a:t>Discharge planning</a:t>
            </a:r>
            <a:endParaRPr lang="en-US" sz="2100" dirty="0">
              <a:solidFill>
                <a:srgbClr val="F65580"/>
              </a:solidFill>
            </a:endParaRPr>
          </a:p>
        </p:txBody>
      </p:sp>
      <p:pic>
        <p:nvPicPr>
          <p:cNvPr id="15" name="Picture 14">
            <a:extLst>
              <a:ext uri="{FF2B5EF4-FFF2-40B4-BE49-F238E27FC236}">
                <a16:creationId xmlns:a16="http://schemas.microsoft.com/office/drawing/2014/main" id="{EA8A5D49-963F-3D36-A266-5BF8497DEDFD}"/>
              </a:ext>
            </a:extLst>
          </p:cNvPr>
          <p:cNvPicPr>
            <a:picLocks noChangeAspect="1"/>
          </p:cNvPicPr>
          <p:nvPr/>
        </p:nvPicPr>
        <p:blipFill>
          <a:blip r:embed="rId5"/>
          <a:srcRect/>
          <a:stretch/>
        </p:blipFill>
        <p:spPr>
          <a:xfrm>
            <a:off x="696808" y="2615861"/>
            <a:ext cx="495300" cy="495300"/>
          </a:xfrm>
          <a:prstGeom prst="rect">
            <a:avLst/>
          </a:prstGeom>
          <a:effectLst>
            <a:outerShdw blurRad="190500" dist="50800" dir="5400000" algn="ctr" rotWithShape="0">
              <a:srgbClr val="000000">
                <a:alpha val="15000"/>
              </a:srgbClr>
            </a:outerShdw>
          </a:effectLst>
        </p:spPr>
      </p:pic>
      <p:sp>
        <p:nvSpPr>
          <p:cNvPr id="23" name="Text Placeholder 3">
            <a:extLst>
              <a:ext uri="{FF2B5EF4-FFF2-40B4-BE49-F238E27FC236}">
                <a16:creationId xmlns:a16="http://schemas.microsoft.com/office/drawing/2014/main" id="{EC0BF2AD-E34B-A767-6052-69B008CE2CC4}"/>
              </a:ext>
            </a:extLst>
          </p:cNvPr>
          <p:cNvSpPr txBox="1">
            <a:spLocks/>
          </p:cNvSpPr>
          <p:nvPr/>
        </p:nvSpPr>
        <p:spPr bwMode="auto">
          <a:xfrm>
            <a:off x="1245515" y="2583936"/>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84150" indent="-18415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2. </a:t>
            </a:r>
            <a:r>
              <a:rPr lang="en-US" sz="1600" b="1" dirty="0">
                <a:latin typeface="Arial" panose="020B0604020202020204" pitchFamily="34" charset="0"/>
                <a:cs typeface="Arial" panose="020B0604020202020204" pitchFamily="34" charset="0"/>
              </a:rPr>
              <a:t>Discuss continued treatment and ensure supply of tobacco dependence aids</a:t>
            </a:r>
          </a:p>
        </p:txBody>
      </p:sp>
      <p:pic>
        <p:nvPicPr>
          <p:cNvPr id="26" name="Picture 25">
            <a:extLst>
              <a:ext uri="{FF2B5EF4-FFF2-40B4-BE49-F238E27FC236}">
                <a16:creationId xmlns:a16="http://schemas.microsoft.com/office/drawing/2014/main" id="{3E57B5B4-4EA3-510A-CFB6-18C9285836F9}"/>
              </a:ext>
            </a:extLst>
          </p:cNvPr>
          <p:cNvPicPr>
            <a:picLocks noChangeAspect="1"/>
          </p:cNvPicPr>
          <p:nvPr/>
        </p:nvPicPr>
        <p:blipFill>
          <a:blip r:embed="rId6"/>
          <a:srcRect/>
          <a:stretch/>
        </p:blipFill>
        <p:spPr>
          <a:xfrm>
            <a:off x="696808" y="3504639"/>
            <a:ext cx="495300" cy="495300"/>
          </a:xfrm>
          <a:prstGeom prst="rect">
            <a:avLst/>
          </a:prstGeom>
          <a:effectLst>
            <a:outerShdw blurRad="190500" dist="50800" dir="5400000" algn="ctr" rotWithShape="0">
              <a:srgbClr val="000000">
                <a:alpha val="15000"/>
              </a:srgbClr>
            </a:outerShdw>
          </a:effectLst>
        </p:spPr>
      </p:pic>
      <p:sp>
        <p:nvSpPr>
          <p:cNvPr id="27" name="Text Placeholder 3">
            <a:extLst>
              <a:ext uri="{FF2B5EF4-FFF2-40B4-BE49-F238E27FC236}">
                <a16:creationId xmlns:a16="http://schemas.microsoft.com/office/drawing/2014/main" id="{365F1878-10D1-A44D-0CF7-CE5D8F85587B}"/>
              </a:ext>
            </a:extLst>
          </p:cNvPr>
          <p:cNvSpPr txBox="1">
            <a:spLocks/>
          </p:cNvSpPr>
          <p:nvPr/>
        </p:nvSpPr>
        <p:spPr bwMode="auto">
          <a:xfrm>
            <a:off x="1245515" y="3472714"/>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3. </a:t>
            </a:r>
            <a:r>
              <a:rPr lang="en-US" sz="1600" b="1" dirty="0">
                <a:latin typeface="Arial" panose="020B0604020202020204" pitchFamily="34" charset="0"/>
                <a:cs typeface="Arial" panose="020B0604020202020204" pitchFamily="34" charset="0"/>
              </a:rPr>
              <a:t>Discuss importance of follow-up support following discharge</a:t>
            </a:r>
            <a:endParaRPr lang="en-US" sz="1600" dirty="0">
              <a:latin typeface="Arial" panose="020B0604020202020204" pitchFamily="34" charset="0"/>
              <a:cs typeface="Arial" panose="020B0604020202020204" pitchFamily="34" charset="0"/>
            </a:endParaRPr>
          </a:p>
        </p:txBody>
      </p:sp>
      <p:pic>
        <p:nvPicPr>
          <p:cNvPr id="32" name="Picture 31">
            <a:extLst>
              <a:ext uri="{FF2B5EF4-FFF2-40B4-BE49-F238E27FC236}">
                <a16:creationId xmlns:a16="http://schemas.microsoft.com/office/drawing/2014/main" id="{6262026E-4D69-EBC2-3DAE-6BEAD58A6E39}"/>
              </a:ext>
            </a:extLst>
          </p:cNvPr>
          <p:cNvPicPr>
            <a:picLocks noChangeAspect="1"/>
          </p:cNvPicPr>
          <p:nvPr/>
        </p:nvPicPr>
        <p:blipFill>
          <a:blip r:embed="rId7"/>
          <a:srcRect/>
          <a:stretch/>
        </p:blipFill>
        <p:spPr>
          <a:xfrm>
            <a:off x="696808" y="4393417"/>
            <a:ext cx="495300" cy="495300"/>
          </a:xfrm>
          <a:prstGeom prst="rect">
            <a:avLst/>
          </a:prstGeom>
          <a:effectLst>
            <a:outerShdw blurRad="190500" dist="50800" dir="5400000" algn="ctr" rotWithShape="0">
              <a:srgbClr val="000000">
                <a:alpha val="15000"/>
              </a:srgbClr>
            </a:outerShdw>
          </a:effectLst>
        </p:spPr>
      </p:pic>
      <p:sp>
        <p:nvSpPr>
          <p:cNvPr id="33" name="Text Placeholder 3">
            <a:extLst>
              <a:ext uri="{FF2B5EF4-FFF2-40B4-BE49-F238E27FC236}">
                <a16:creationId xmlns:a16="http://schemas.microsoft.com/office/drawing/2014/main" id="{76CCB1B0-5F37-A2B6-B06B-4E74175E5885}"/>
              </a:ext>
            </a:extLst>
          </p:cNvPr>
          <p:cNvSpPr txBox="1">
            <a:spLocks/>
          </p:cNvSpPr>
          <p:nvPr/>
        </p:nvSpPr>
        <p:spPr bwMode="auto">
          <a:xfrm>
            <a:off x="1245515" y="4361492"/>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4. </a:t>
            </a:r>
            <a:r>
              <a:rPr lang="en-US" sz="1600" b="1" dirty="0">
                <a:latin typeface="Arial" panose="020B0604020202020204" pitchFamily="34" charset="0"/>
                <a:cs typeface="Arial" panose="020B0604020202020204" pitchFamily="34" charset="0"/>
              </a:rPr>
              <a:t>Provide guidance staying smokefree/reducing following discharge</a:t>
            </a:r>
          </a:p>
        </p:txBody>
      </p:sp>
      <p:pic>
        <p:nvPicPr>
          <p:cNvPr id="36" name="Picture 35">
            <a:extLst>
              <a:ext uri="{FF2B5EF4-FFF2-40B4-BE49-F238E27FC236}">
                <a16:creationId xmlns:a16="http://schemas.microsoft.com/office/drawing/2014/main" id="{53795348-8FE5-301F-CB95-1F96F048DED4}"/>
              </a:ext>
            </a:extLst>
          </p:cNvPr>
          <p:cNvPicPr>
            <a:picLocks noChangeAspect="1"/>
          </p:cNvPicPr>
          <p:nvPr/>
        </p:nvPicPr>
        <p:blipFill>
          <a:blip r:embed="rId8"/>
          <a:srcRect/>
          <a:stretch/>
        </p:blipFill>
        <p:spPr>
          <a:xfrm>
            <a:off x="696808" y="5282194"/>
            <a:ext cx="495300" cy="495300"/>
          </a:xfrm>
          <a:prstGeom prst="rect">
            <a:avLst/>
          </a:prstGeom>
          <a:effectLst>
            <a:outerShdw blurRad="190500" dist="50800" dir="5400000" algn="ctr" rotWithShape="0">
              <a:srgbClr val="000000">
                <a:alpha val="15000"/>
              </a:srgbClr>
            </a:outerShdw>
          </a:effectLst>
        </p:spPr>
      </p:pic>
      <p:sp>
        <p:nvSpPr>
          <p:cNvPr id="37" name="Text Placeholder 3">
            <a:extLst>
              <a:ext uri="{FF2B5EF4-FFF2-40B4-BE49-F238E27FC236}">
                <a16:creationId xmlns:a16="http://schemas.microsoft.com/office/drawing/2014/main" id="{3425F9D5-C4C4-F442-EBFD-D42AD2C92B67}"/>
              </a:ext>
            </a:extLst>
          </p:cNvPr>
          <p:cNvSpPr txBox="1">
            <a:spLocks/>
          </p:cNvSpPr>
          <p:nvPr/>
        </p:nvSpPr>
        <p:spPr bwMode="auto">
          <a:xfrm>
            <a:off x="1245515" y="5250269"/>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5. </a:t>
            </a:r>
            <a:r>
              <a:rPr lang="en-US" sz="1600" b="1" dirty="0">
                <a:latin typeface="Arial" panose="020B0604020202020204" pitchFamily="34" charset="0"/>
                <a:cs typeface="Arial" panose="020B0604020202020204" pitchFamily="34" charset="0"/>
              </a:rPr>
              <a:t>Provide summary and address questions or concerns</a:t>
            </a:r>
          </a:p>
        </p:txBody>
      </p:sp>
      <p:sp>
        <p:nvSpPr>
          <p:cNvPr id="5" name="TextBox 4">
            <a:extLst>
              <a:ext uri="{FF2B5EF4-FFF2-40B4-BE49-F238E27FC236}">
                <a16:creationId xmlns:a16="http://schemas.microsoft.com/office/drawing/2014/main" id="{1BC97FA7-13A7-406E-E0EE-6418C0D51E5C}"/>
              </a:ext>
            </a:extLst>
          </p:cNvPr>
          <p:cNvSpPr txBox="1"/>
          <p:nvPr/>
        </p:nvSpPr>
        <p:spPr bwMode="auto">
          <a:xfrm>
            <a:off x="6612412" y="453966"/>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2 </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rPr>
              <a:t>Handout </a:t>
            </a:r>
            <a:r>
              <a:rPr lang="en-US" sz="2000" noProof="0" dirty="0">
                <a:solidFill>
                  <a:schemeClr val="bg2"/>
                </a:solidFill>
                <a:latin typeface="+mn-lt"/>
              </a:rPr>
              <a:t>1</a:t>
            </a:r>
            <a:endParaRPr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endParaRPr>
          </a:p>
        </p:txBody>
      </p:sp>
      <p:sp>
        <p:nvSpPr>
          <p:cNvPr id="6" name="Text Placeholder 3">
            <a:extLst>
              <a:ext uri="{FF2B5EF4-FFF2-40B4-BE49-F238E27FC236}">
                <a16:creationId xmlns:a16="http://schemas.microsoft.com/office/drawing/2014/main" id="{79B13627-7638-9245-9310-E15E33AB2116}"/>
              </a:ext>
            </a:extLst>
          </p:cNvPr>
          <p:cNvSpPr txBox="1">
            <a:spLocks/>
          </p:cNvSpPr>
          <p:nvPr/>
        </p:nvSpPr>
        <p:spPr bwMode="auto">
          <a:xfrm>
            <a:off x="1245514" y="1796221"/>
            <a:ext cx="7201677"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84150" indent="-184150">
              <a:lnSpc>
                <a:spcPts val="2000"/>
              </a:lnSpc>
              <a:spcBef>
                <a:spcPts val="0"/>
              </a:spcBef>
              <a:spcAft>
                <a:spcPts val="0"/>
              </a:spcAft>
              <a:buClr>
                <a:srgbClr val="F79644"/>
              </a:buClr>
              <a:buFont typeface="Lucida Grande" panose="020B0600040502020204" pitchFamily="34" charset="0"/>
              <a:buNone/>
              <a:tabLst>
                <a:tab pos="1285875" algn="l"/>
              </a:tabLst>
            </a:pPr>
            <a:r>
              <a:rPr lang="en-US" sz="1600" dirty="0">
                <a:latin typeface="Arial" panose="020B0604020202020204" pitchFamily="34" charset="0"/>
                <a:cs typeface="Arial" panose="020B0604020202020204" pitchFamily="34" charset="0"/>
              </a:rPr>
              <a:t>1. </a:t>
            </a:r>
            <a:r>
              <a:rPr lang="en-US" sz="1600" b="1" dirty="0">
                <a:latin typeface="Arial" panose="020B0604020202020204" pitchFamily="34" charset="0"/>
                <a:cs typeface="Arial" panose="020B0604020202020204" pitchFamily="34" charset="0"/>
              </a:rPr>
              <a:t>Assess progress, provide positive reinforcement, reassess readiness    to stop or reduce</a:t>
            </a:r>
          </a:p>
        </p:txBody>
      </p:sp>
    </p:spTree>
    <p:extLst>
      <p:ext uri="{BB962C8B-B14F-4D97-AF65-F5344CB8AC3E}">
        <p14:creationId xmlns:p14="http://schemas.microsoft.com/office/powerpoint/2010/main" val="4051943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1152F5-67DC-1059-43C8-ADE7961D6F35}"/>
              </a:ext>
            </a:extLst>
          </p:cNvPr>
          <p:cNvPicPr>
            <a:picLocks noChangeAspect="1"/>
          </p:cNvPicPr>
          <p:nvPr/>
        </p:nvPicPr>
        <p:blipFill>
          <a:blip r:embed="rId3"/>
          <a:stretch>
            <a:fillRect/>
          </a:stretch>
        </p:blipFill>
        <p:spPr>
          <a:xfrm>
            <a:off x="605417" y="647835"/>
            <a:ext cx="7934227" cy="5557101"/>
          </a:xfrm>
          <a:prstGeom prst="rect">
            <a:avLst/>
          </a:prstGeom>
        </p:spPr>
      </p:pic>
      <p:sp>
        <p:nvSpPr>
          <p:cNvPr id="2" name="Footer Placeholder 3">
            <a:extLst>
              <a:ext uri="{FF2B5EF4-FFF2-40B4-BE49-F238E27FC236}">
                <a16:creationId xmlns:a16="http://schemas.microsoft.com/office/drawing/2014/main" id="{C83297DF-8E5E-40DF-5F4F-B5818E40789F}"/>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8218464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9324F-AC01-FC4D-863F-A28F44610B95}"/>
              </a:ext>
            </a:extLst>
          </p:cNvPr>
          <p:cNvSpPr>
            <a:spLocks noGrp="1"/>
          </p:cNvSpPr>
          <p:nvPr>
            <p:ph type="title"/>
          </p:nvPr>
        </p:nvSpPr>
        <p:spPr/>
        <p:txBody>
          <a:bodyPr/>
          <a:lstStyle/>
          <a:p>
            <a:r>
              <a:rPr lang="en-US" dirty="0"/>
              <a:t>Relapse prevention…. </a:t>
            </a:r>
          </a:p>
        </p:txBody>
      </p:sp>
      <p:pic>
        <p:nvPicPr>
          <p:cNvPr id="8" name="Picture 7">
            <a:extLst>
              <a:ext uri="{FF2B5EF4-FFF2-40B4-BE49-F238E27FC236}">
                <a16:creationId xmlns:a16="http://schemas.microsoft.com/office/drawing/2014/main" id="{7E452D0D-9DC0-0B4B-ADA8-0E334FA1FBE7}"/>
              </a:ext>
            </a:extLst>
          </p:cNvPr>
          <p:cNvPicPr>
            <a:picLocks noChangeAspect="1"/>
          </p:cNvPicPr>
          <p:nvPr/>
        </p:nvPicPr>
        <p:blipFill>
          <a:blip r:embed="rId3"/>
          <a:srcRect/>
          <a:stretch/>
        </p:blipFill>
        <p:spPr>
          <a:xfrm>
            <a:off x="451444" y="2001189"/>
            <a:ext cx="1958853" cy="1958853"/>
          </a:xfrm>
          <a:prstGeom prst="rect">
            <a:avLst/>
          </a:prstGeom>
          <a:effectLst>
            <a:outerShdw blurRad="254000" dist="63500" dir="5400000" algn="ctr" rotWithShape="0">
              <a:srgbClr val="000000">
                <a:alpha val="20000"/>
              </a:srgbClr>
            </a:outerShdw>
          </a:effectLst>
        </p:spPr>
      </p:pic>
      <p:pic>
        <p:nvPicPr>
          <p:cNvPr id="17" name="Picture 16">
            <a:extLst>
              <a:ext uri="{FF2B5EF4-FFF2-40B4-BE49-F238E27FC236}">
                <a16:creationId xmlns:a16="http://schemas.microsoft.com/office/drawing/2014/main" id="{5A9777CC-0B8F-234A-A68B-CB425FBE8B3B}"/>
              </a:ext>
            </a:extLst>
          </p:cNvPr>
          <p:cNvPicPr>
            <a:picLocks noChangeAspect="1"/>
          </p:cNvPicPr>
          <p:nvPr/>
        </p:nvPicPr>
        <p:blipFill>
          <a:blip r:embed="rId4"/>
          <a:srcRect/>
          <a:stretch/>
        </p:blipFill>
        <p:spPr>
          <a:xfrm>
            <a:off x="2544329" y="2001189"/>
            <a:ext cx="1958853" cy="1958853"/>
          </a:xfrm>
          <a:prstGeom prst="rect">
            <a:avLst/>
          </a:prstGeom>
          <a:effectLst>
            <a:outerShdw blurRad="254000" dist="63500" dir="5400000" algn="ctr" rotWithShape="0">
              <a:srgbClr val="000000">
                <a:alpha val="20000"/>
              </a:srgbClr>
            </a:outerShdw>
          </a:effectLst>
        </p:spPr>
      </p:pic>
      <p:pic>
        <p:nvPicPr>
          <p:cNvPr id="18" name="Picture 17">
            <a:extLst>
              <a:ext uri="{FF2B5EF4-FFF2-40B4-BE49-F238E27FC236}">
                <a16:creationId xmlns:a16="http://schemas.microsoft.com/office/drawing/2014/main" id="{0DA92890-1128-9140-8E2B-EF76149F8D1F}"/>
              </a:ext>
            </a:extLst>
          </p:cNvPr>
          <p:cNvPicPr>
            <a:picLocks noChangeAspect="1"/>
          </p:cNvPicPr>
          <p:nvPr/>
        </p:nvPicPr>
        <p:blipFill>
          <a:blip r:embed="rId5"/>
          <a:srcRect/>
          <a:stretch/>
        </p:blipFill>
        <p:spPr>
          <a:xfrm>
            <a:off x="4637214" y="2001189"/>
            <a:ext cx="1958853" cy="1958853"/>
          </a:xfrm>
          <a:prstGeom prst="rect">
            <a:avLst/>
          </a:prstGeom>
          <a:effectLst>
            <a:outerShdw blurRad="254000" dist="63500" dir="5400000" algn="ctr" rotWithShape="0">
              <a:srgbClr val="000000">
                <a:alpha val="20000"/>
              </a:srgbClr>
            </a:outerShdw>
          </a:effectLst>
        </p:spPr>
      </p:pic>
      <p:pic>
        <p:nvPicPr>
          <p:cNvPr id="19" name="Picture 18">
            <a:extLst>
              <a:ext uri="{FF2B5EF4-FFF2-40B4-BE49-F238E27FC236}">
                <a16:creationId xmlns:a16="http://schemas.microsoft.com/office/drawing/2014/main" id="{653351AB-3987-AD4D-A073-94390D220812}"/>
              </a:ext>
            </a:extLst>
          </p:cNvPr>
          <p:cNvPicPr>
            <a:picLocks noChangeAspect="1"/>
          </p:cNvPicPr>
          <p:nvPr/>
        </p:nvPicPr>
        <p:blipFill>
          <a:blip r:embed="rId6"/>
          <a:srcRect/>
          <a:stretch/>
        </p:blipFill>
        <p:spPr>
          <a:xfrm>
            <a:off x="6730098" y="2001189"/>
            <a:ext cx="1958853" cy="1958853"/>
          </a:xfrm>
          <a:prstGeom prst="rect">
            <a:avLst/>
          </a:prstGeom>
          <a:effectLst>
            <a:outerShdw blurRad="254000" dist="63500" dir="5400000" algn="ctr" rotWithShape="0">
              <a:srgbClr val="000000">
                <a:alpha val="20000"/>
              </a:srgbClr>
            </a:outerShdw>
          </a:effectLst>
        </p:spPr>
      </p:pic>
      <p:sp>
        <p:nvSpPr>
          <p:cNvPr id="7" name="TextBox 6">
            <a:extLst>
              <a:ext uri="{FF2B5EF4-FFF2-40B4-BE49-F238E27FC236}">
                <a16:creationId xmlns:a16="http://schemas.microsoft.com/office/drawing/2014/main" id="{D57F9070-222C-1A49-9B62-5009F63E18FC}"/>
              </a:ext>
            </a:extLst>
          </p:cNvPr>
          <p:cNvSpPr txBox="1"/>
          <p:nvPr/>
        </p:nvSpPr>
        <p:spPr>
          <a:xfrm>
            <a:off x="6903803" y="4152275"/>
            <a:ext cx="1611443" cy="1229632"/>
          </a:xfrm>
          <a:prstGeom prst="rect">
            <a:avLst/>
          </a:prstGeom>
          <a:noFill/>
        </p:spPr>
        <p:txBody>
          <a:bodyPr wrap="square" rtlCol="0">
            <a:spAutoFit/>
          </a:bodyPr>
          <a:lstStyle/>
          <a:p>
            <a:pPr algn="ctr">
              <a:lnSpc>
                <a:spcPts val="1800"/>
              </a:lnSpc>
            </a:pPr>
            <a:r>
              <a:rPr lang="en-US" sz="1400" dirty="0">
                <a:latin typeface="Arial" panose="020B0604020202020204" pitchFamily="34" charset="0"/>
                <a:cs typeface="Arial" panose="020B0604020202020204" pitchFamily="34" charset="0"/>
              </a:rPr>
              <a:t>Increased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self control </a:t>
            </a:r>
          </a:p>
          <a:p>
            <a:pPr algn="ctr">
              <a:lnSpc>
                <a:spcPts val="1800"/>
              </a:lnSpc>
            </a:pPr>
            <a:r>
              <a:rPr lang="en-US" sz="1400" dirty="0">
                <a:latin typeface="Arial" panose="020B0604020202020204" pitchFamily="34" charset="0"/>
                <a:cs typeface="Arial" panose="020B0604020202020204" pitchFamily="34" charset="0"/>
              </a:rPr>
              <a:t>and self-</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efficacy </a:t>
            </a:r>
          </a:p>
          <a:p>
            <a:pPr algn="ctr">
              <a:lnSpc>
                <a:spcPts val="1800"/>
              </a:lnSpc>
            </a:pPr>
            <a:endParaRPr lang="en-US" sz="1400"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DA63865F-B1BC-D84E-8A6E-CF5B25727495}"/>
              </a:ext>
            </a:extLst>
          </p:cNvPr>
          <p:cNvSpPr txBox="1"/>
          <p:nvPr/>
        </p:nvSpPr>
        <p:spPr>
          <a:xfrm>
            <a:off x="4589588" y="4152275"/>
            <a:ext cx="2066045" cy="1459438"/>
          </a:xfrm>
          <a:prstGeom prst="rect">
            <a:avLst/>
          </a:prstGeom>
          <a:noFill/>
        </p:spPr>
        <p:txBody>
          <a:bodyPr wrap="square" rtlCol="0">
            <a:spAutoFit/>
          </a:bodyPr>
          <a:lstStyle/>
          <a:p>
            <a:pPr algn="ctr">
              <a:lnSpc>
                <a:spcPts val="1800"/>
              </a:lnSpc>
            </a:pPr>
            <a:r>
              <a:rPr lang="en-US" sz="1400" dirty="0">
                <a:latin typeface="Arial" panose="020B0604020202020204" pitchFamily="34" charset="0"/>
                <a:cs typeface="Arial" panose="020B0604020202020204" pitchFamily="34" charset="0"/>
              </a:rPr>
              <a:t>The ‘habit’ element </a:t>
            </a:r>
          </a:p>
          <a:p>
            <a:pPr algn="ctr">
              <a:lnSpc>
                <a:spcPts val="1800"/>
              </a:lnSpc>
            </a:pPr>
            <a:r>
              <a:rPr lang="en-US" sz="1400" dirty="0">
                <a:latin typeface="Arial" panose="020B0604020202020204" pitchFamily="34" charset="0"/>
                <a:cs typeface="Arial" panose="020B0604020202020204" pitchFamily="34" charset="0"/>
              </a:rPr>
              <a:t>of smoking is weakened, allowing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new habits to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be developed</a:t>
            </a:r>
          </a:p>
          <a:p>
            <a:pPr algn="ctr">
              <a:lnSpc>
                <a:spcPts val="1800"/>
              </a:lnSpc>
            </a:pPr>
            <a:endParaRPr lang="en-US" sz="1400"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1859E8E2-5760-3C44-AD6F-A278A47C6EB3}"/>
              </a:ext>
            </a:extLst>
          </p:cNvPr>
          <p:cNvSpPr txBox="1"/>
          <p:nvPr/>
        </p:nvSpPr>
        <p:spPr>
          <a:xfrm>
            <a:off x="2718034" y="4152275"/>
            <a:ext cx="1611443" cy="1229632"/>
          </a:xfrm>
          <a:prstGeom prst="rect">
            <a:avLst/>
          </a:prstGeom>
          <a:noFill/>
        </p:spPr>
        <p:txBody>
          <a:bodyPr wrap="square" rtlCol="0">
            <a:spAutoFit/>
          </a:bodyPr>
          <a:lstStyle/>
          <a:p>
            <a:pPr algn="ctr">
              <a:lnSpc>
                <a:spcPts val="1800"/>
              </a:lnSpc>
            </a:pPr>
            <a:r>
              <a:rPr lang="en-US" sz="1400" dirty="0">
                <a:latin typeface="Arial" panose="020B0604020202020204" pitchFamily="34" charset="0"/>
                <a:cs typeface="Arial" panose="020B0604020202020204" pitchFamily="34" charset="0"/>
              </a:rPr>
              <a:t>Continued smoking results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in prolonged withdrawal symptoms</a:t>
            </a:r>
          </a:p>
        </p:txBody>
      </p:sp>
      <p:sp>
        <p:nvSpPr>
          <p:cNvPr id="16" name="TextBox 15">
            <a:extLst>
              <a:ext uri="{FF2B5EF4-FFF2-40B4-BE49-F238E27FC236}">
                <a16:creationId xmlns:a16="http://schemas.microsoft.com/office/drawing/2014/main" id="{87AB162C-16A0-6349-A2EB-D655310EC460}"/>
              </a:ext>
            </a:extLst>
          </p:cNvPr>
          <p:cNvSpPr txBox="1"/>
          <p:nvPr/>
        </p:nvSpPr>
        <p:spPr>
          <a:xfrm>
            <a:off x="625149" y="4152275"/>
            <a:ext cx="1611443" cy="998800"/>
          </a:xfrm>
          <a:prstGeom prst="rect">
            <a:avLst/>
          </a:prstGeom>
          <a:noFill/>
        </p:spPr>
        <p:txBody>
          <a:bodyPr wrap="square" rtlCol="0">
            <a:spAutoFit/>
          </a:bodyPr>
          <a:lstStyle/>
          <a:p>
            <a:pPr algn="ctr">
              <a:lnSpc>
                <a:spcPts val="1800"/>
              </a:lnSpc>
            </a:pPr>
            <a:r>
              <a:rPr lang="en-US" sz="1400" dirty="0">
                <a:latin typeface="Arial" panose="020B0604020202020204" pitchFamily="34" charset="0"/>
                <a:cs typeface="Arial" panose="020B0604020202020204" pitchFamily="34" charset="0"/>
              </a:rPr>
              <a:t>Lapse leads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to relapse </a:t>
            </a:r>
          </a:p>
          <a:p>
            <a:pPr algn="ctr">
              <a:lnSpc>
                <a:spcPts val="1800"/>
              </a:lnSpc>
            </a:pPr>
            <a:r>
              <a:rPr lang="en-US" sz="1400" dirty="0">
                <a:latin typeface="Arial" panose="020B0604020202020204" pitchFamily="34" charset="0"/>
                <a:cs typeface="Arial" panose="020B0604020202020204" pitchFamily="34" charset="0"/>
              </a:rPr>
              <a:t>in 75 – 95%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of cases</a:t>
            </a:r>
          </a:p>
        </p:txBody>
      </p:sp>
      <p:sp>
        <p:nvSpPr>
          <p:cNvPr id="3" name="Footer Placeholder 3">
            <a:extLst>
              <a:ext uri="{FF2B5EF4-FFF2-40B4-BE49-F238E27FC236}">
                <a16:creationId xmlns:a16="http://schemas.microsoft.com/office/drawing/2014/main" id="{C77282C5-D8AE-3F78-00E6-B4B02EA0ABC4}"/>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91992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par>
                          <p:cTn id="35" fill="hold">
                            <p:stCondLst>
                              <p:cond delay="500"/>
                            </p:stCondLst>
                            <p:childTnLst>
                              <p:par>
                                <p:cTn id="36" presetID="10" presetClass="entr" presetSubtype="0" fill="hold" grpId="0" nodeType="afterEffect">
                                  <p:stCondLst>
                                    <p:cond delay="50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5"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5" name="Rectangle 3"/>
          <p:cNvSpPr>
            <a:spLocks noGrp="1" noChangeArrowheads="1"/>
          </p:cNvSpPr>
          <p:nvPr>
            <p:ph type="body" idx="4294967295"/>
          </p:nvPr>
        </p:nvSpPr>
        <p:spPr>
          <a:xfrm>
            <a:off x="713301" y="1547685"/>
            <a:ext cx="8118231" cy="4267200"/>
          </a:xfrm>
        </p:spPr>
        <p:txBody>
          <a:bodyPr/>
          <a:lstStyle/>
          <a:p>
            <a:pPr>
              <a:lnSpc>
                <a:spcPct val="100000"/>
              </a:lnSpc>
            </a:pPr>
            <a:r>
              <a:rPr lang="en-CA" altLang="en-US" dirty="0"/>
              <a:t>Return home from hospital </a:t>
            </a:r>
            <a:r>
              <a:rPr lang="en-CA" altLang="en-US" b="1" dirty="0">
                <a:solidFill>
                  <a:srgbClr val="005EB8"/>
                </a:solidFill>
              </a:rPr>
              <a:t>= back to routines and situations where the patient has smoked in past</a:t>
            </a:r>
          </a:p>
          <a:p>
            <a:pPr>
              <a:lnSpc>
                <a:spcPct val="100000"/>
              </a:lnSpc>
            </a:pPr>
            <a:endParaRPr lang="en-CA" altLang="en-US" sz="1000" b="1" dirty="0">
              <a:solidFill>
                <a:schemeClr val="accent5">
                  <a:lumMod val="75000"/>
                </a:schemeClr>
              </a:solidFill>
            </a:endParaRPr>
          </a:p>
          <a:p>
            <a:pPr>
              <a:lnSpc>
                <a:spcPct val="100000"/>
              </a:lnSpc>
            </a:pPr>
            <a:r>
              <a:rPr lang="en-CA" altLang="en-US" dirty="0"/>
              <a:t>The first few weeks are the most challenging in learning to adjust to life without smoking</a:t>
            </a:r>
            <a:r>
              <a:rPr lang="en-CA" altLang="en-US" b="1" dirty="0"/>
              <a:t> </a:t>
            </a:r>
            <a:r>
              <a:rPr lang="en-CA" altLang="en-US" b="1" dirty="0">
                <a:solidFill>
                  <a:srgbClr val="005EB8"/>
                </a:solidFill>
              </a:rPr>
              <a:t>= developing new routines and habits to not include smoking</a:t>
            </a:r>
          </a:p>
          <a:p>
            <a:pPr>
              <a:lnSpc>
                <a:spcPct val="90000"/>
              </a:lnSpc>
            </a:pPr>
            <a:endParaRPr lang="en-CA" altLang="en-US" sz="1000" dirty="0"/>
          </a:p>
          <a:p>
            <a:pPr>
              <a:lnSpc>
                <a:spcPct val="130000"/>
              </a:lnSpc>
              <a:spcBef>
                <a:spcPts val="0"/>
              </a:spcBef>
              <a:spcAft>
                <a:spcPts val="0"/>
              </a:spcAft>
            </a:pPr>
            <a:r>
              <a:rPr lang="en-CA" altLang="en-US" b="1" dirty="0">
                <a:solidFill>
                  <a:srgbClr val="005EB8"/>
                </a:solidFill>
              </a:rPr>
              <a:t>Prepare and plan ahead</a:t>
            </a:r>
          </a:p>
          <a:p>
            <a:pPr marL="577188" lvl="5" indent="-285750">
              <a:lnSpc>
                <a:spcPct val="130000"/>
              </a:lnSpc>
              <a:spcBef>
                <a:spcPts val="0"/>
              </a:spcBef>
              <a:spcAft>
                <a:spcPts val="0"/>
              </a:spcAft>
              <a:buFont typeface="Courier New" panose="02070309020205020404" pitchFamily="49" charset="0"/>
              <a:buChar char="o"/>
            </a:pPr>
            <a:r>
              <a:rPr lang="en-CA" altLang="en-US" dirty="0"/>
              <a:t>“Which cigarettes are you going to miss most?”</a:t>
            </a:r>
          </a:p>
          <a:p>
            <a:pPr marL="577188" lvl="5" indent="-285750">
              <a:lnSpc>
                <a:spcPct val="130000"/>
              </a:lnSpc>
              <a:spcBef>
                <a:spcPts val="0"/>
              </a:spcBef>
              <a:spcAft>
                <a:spcPts val="0"/>
              </a:spcAft>
              <a:buFont typeface="Courier New" panose="02070309020205020404" pitchFamily="49" charset="0"/>
              <a:buChar char="o"/>
            </a:pPr>
            <a:r>
              <a:rPr lang="en-CA" altLang="en-US" dirty="0"/>
              <a:t>“What might you do instead?” </a:t>
            </a:r>
          </a:p>
          <a:p>
            <a:pPr marL="577188" lvl="5" indent="-285750">
              <a:lnSpc>
                <a:spcPct val="130000"/>
              </a:lnSpc>
              <a:spcBef>
                <a:spcPts val="0"/>
              </a:spcBef>
              <a:spcAft>
                <a:spcPts val="0"/>
              </a:spcAft>
              <a:buFont typeface="Courier New" panose="02070309020205020404" pitchFamily="49" charset="0"/>
              <a:buChar char="o"/>
            </a:pPr>
            <a:r>
              <a:rPr lang="en-CA" altLang="en-US" dirty="0"/>
              <a:t>“How could you cope with stress without smoking?”</a:t>
            </a:r>
          </a:p>
          <a:p>
            <a:pPr marL="577188" lvl="5" indent="-285750">
              <a:lnSpc>
                <a:spcPct val="130000"/>
              </a:lnSpc>
              <a:spcBef>
                <a:spcPts val="0"/>
              </a:spcBef>
              <a:spcAft>
                <a:spcPts val="0"/>
              </a:spcAft>
              <a:buFont typeface="Courier New" panose="02070309020205020404" pitchFamily="49" charset="0"/>
              <a:buChar char="o"/>
            </a:pPr>
            <a:r>
              <a:rPr lang="en-CA" altLang="en-US" dirty="0"/>
              <a:t>“What can you do to avoid triggers?”</a:t>
            </a:r>
          </a:p>
          <a:p>
            <a:pPr marL="577188" lvl="5" indent="-285750">
              <a:lnSpc>
                <a:spcPct val="130000"/>
              </a:lnSpc>
              <a:spcBef>
                <a:spcPts val="0"/>
              </a:spcBef>
              <a:spcAft>
                <a:spcPts val="0"/>
              </a:spcAft>
              <a:buFont typeface="Courier New" panose="02070309020205020404" pitchFamily="49" charset="0"/>
              <a:buChar char="o"/>
            </a:pPr>
            <a:r>
              <a:rPr lang="en-CA" altLang="en-US" dirty="0"/>
              <a:t>“Who can you call or visit when you want a cigarette?”</a:t>
            </a:r>
            <a:endParaRPr lang="en-US" altLang="en-US" dirty="0"/>
          </a:p>
          <a:p>
            <a:pPr>
              <a:lnSpc>
                <a:spcPct val="90000"/>
              </a:lnSpc>
              <a:buFontTx/>
              <a:buNone/>
            </a:pPr>
            <a:endParaRPr lang="en-US" altLang="en-US" sz="2400" dirty="0"/>
          </a:p>
        </p:txBody>
      </p:sp>
      <p:sp>
        <p:nvSpPr>
          <p:cNvPr id="4" name="Slide Number Placeholder 3"/>
          <p:cNvSpPr>
            <a:spLocks noGrp="1"/>
          </p:cNvSpPr>
          <p:nvPr>
            <p:ph type="sldNum" sz="quarter" idx="12"/>
          </p:nvPr>
        </p:nvSpPr>
        <p:spPr/>
        <p:txBody>
          <a:bodyPr/>
          <a:lstStyle/>
          <a:p>
            <a:pPr>
              <a:defRPr/>
            </a:pPr>
            <a:fld id="{EF8212AC-249A-43F8-9851-2F17B6502D5C}" type="slidenum">
              <a:rPr lang="en-US" smtClean="0"/>
              <a:pPr>
                <a:defRPr/>
              </a:pPr>
              <a:t>28</a:t>
            </a:fld>
            <a:endParaRPr lang="en-US" dirty="0">
              <a:solidFill>
                <a:srgbClr val="000000"/>
              </a:solidFill>
              <a:latin typeface="Times" pitchFamily="18" charset="0"/>
            </a:endParaRPr>
          </a:p>
        </p:txBody>
      </p:sp>
      <p:sp>
        <p:nvSpPr>
          <p:cNvPr id="2" name="Footer Placeholder 3">
            <a:extLst>
              <a:ext uri="{FF2B5EF4-FFF2-40B4-BE49-F238E27FC236}">
                <a16:creationId xmlns:a16="http://schemas.microsoft.com/office/drawing/2014/main" id="{B9EF51EB-D50B-53E2-23F4-1AD6536878CA}"/>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9" name="Title 1">
            <a:extLst>
              <a:ext uri="{FF2B5EF4-FFF2-40B4-BE49-F238E27FC236}">
                <a16:creationId xmlns:a16="http://schemas.microsoft.com/office/drawing/2014/main" id="{159B4ACD-6027-ACF1-DC4A-0B68D72CACE3}"/>
              </a:ext>
            </a:extLst>
          </p:cNvPr>
          <p:cNvSpPr>
            <a:spLocks noGrp="1"/>
          </p:cNvSpPr>
          <p:nvPr>
            <p:ph type="title"/>
          </p:nvPr>
        </p:nvSpPr>
        <p:spPr>
          <a:xfrm>
            <a:off x="571500" y="152400"/>
            <a:ext cx="7962900" cy="1066800"/>
          </a:xfrm>
        </p:spPr>
        <p:txBody>
          <a:bodyPr/>
          <a:lstStyle/>
          <a:p>
            <a:r>
              <a:rPr lang="en-US" altLang="en-US" b="1" dirty="0"/>
              <a:t>Preparing for return home</a:t>
            </a:r>
            <a:endParaRPr lang="en-US" dirty="0"/>
          </a:p>
        </p:txBody>
      </p:sp>
    </p:spTree>
    <p:extLst>
      <p:ext uri="{BB962C8B-B14F-4D97-AF65-F5344CB8AC3E}">
        <p14:creationId xmlns:p14="http://schemas.microsoft.com/office/powerpoint/2010/main" val="10510246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E445A-B2EC-9B44-8228-3826A8BAD846}"/>
              </a:ext>
            </a:extLst>
          </p:cNvPr>
          <p:cNvSpPr>
            <a:spLocks noGrp="1"/>
          </p:cNvSpPr>
          <p:nvPr>
            <p:ph type="title"/>
          </p:nvPr>
        </p:nvSpPr>
        <p:spPr/>
        <p:txBody>
          <a:bodyPr/>
          <a:lstStyle/>
          <a:p>
            <a:r>
              <a:rPr lang="en-US" dirty="0"/>
              <a:t>Addressing risk situations</a:t>
            </a:r>
          </a:p>
        </p:txBody>
      </p:sp>
      <p:sp>
        <p:nvSpPr>
          <p:cNvPr id="12" name="_s2233352">
            <a:extLst>
              <a:ext uri="{FF2B5EF4-FFF2-40B4-BE49-F238E27FC236}">
                <a16:creationId xmlns:a16="http://schemas.microsoft.com/office/drawing/2014/main" id="{935A438E-FD71-5F46-B954-1DAB8261DE08}"/>
              </a:ext>
            </a:extLst>
          </p:cNvPr>
          <p:cNvSpPr>
            <a:spLocks noChangeArrowheads="1"/>
          </p:cNvSpPr>
          <p:nvPr/>
        </p:nvSpPr>
        <p:spPr bwMode="auto">
          <a:xfrm>
            <a:off x="3118250" y="1896481"/>
            <a:ext cx="2907500" cy="1403309"/>
          </a:xfrm>
          <a:prstGeom prst="roundRect">
            <a:avLst>
              <a:gd name="adj" fmla="val 16667"/>
            </a:avLst>
          </a:prstGeom>
          <a:solidFill>
            <a:srgbClr val="FF262B"/>
          </a:solidFill>
          <a:ln w="57150">
            <a:solidFill>
              <a:srgbClr val="FF262B"/>
            </a:solidFill>
            <a:round/>
            <a:headEnd/>
            <a:tailEnd/>
          </a:ln>
          <a:effectLst>
            <a:outerShdw blurRad="254000" dist="63500" dir="5400000" algn="ctr" rotWithShape="0">
              <a:srgbClr val="000000">
                <a:alpha val="15000"/>
              </a:srgbClr>
            </a:outerShdw>
          </a:effectLst>
        </p:spPr>
        <p:txBody>
          <a:bodyPr wrap="square" lIns="0" tIns="0" rIns="0" bIns="0" anchor="ctr"/>
          <a:lstStyle/>
          <a:p>
            <a:pPr algn="ctr" eaLnBrk="1" hangingPunct="1"/>
            <a:r>
              <a:rPr lang="en-GB" b="1" dirty="0">
                <a:solidFill>
                  <a:schemeClr val="bg1"/>
                </a:solidFill>
                <a:latin typeface="Century Gothic" panose="020B0502020202020204" pitchFamily="34" charset="0"/>
                <a:cs typeface="Arial" charset="0"/>
              </a:rPr>
              <a:t>Identify risk </a:t>
            </a:r>
            <a:br>
              <a:rPr lang="en-GB" b="1" dirty="0">
                <a:solidFill>
                  <a:schemeClr val="bg1"/>
                </a:solidFill>
                <a:latin typeface="Century Gothic" panose="020B0502020202020204" pitchFamily="34" charset="0"/>
                <a:cs typeface="Arial" charset="0"/>
              </a:rPr>
            </a:br>
            <a:r>
              <a:rPr lang="en-GB" b="1" dirty="0">
                <a:solidFill>
                  <a:schemeClr val="bg1"/>
                </a:solidFill>
                <a:latin typeface="Century Gothic" panose="020B0502020202020204" pitchFamily="34" charset="0"/>
                <a:cs typeface="Arial" charset="0"/>
              </a:rPr>
              <a:t>situations</a:t>
            </a:r>
          </a:p>
        </p:txBody>
      </p:sp>
      <p:sp>
        <p:nvSpPr>
          <p:cNvPr id="13" name="_s2233352">
            <a:extLst>
              <a:ext uri="{FF2B5EF4-FFF2-40B4-BE49-F238E27FC236}">
                <a16:creationId xmlns:a16="http://schemas.microsoft.com/office/drawing/2014/main" id="{815B5B17-9CD2-CC43-9EEB-31B66FCB5571}"/>
              </a:ext>
            </a:extLst>
          </p:cNvPr>
          <p:cNvSpPr>
            <a:spLocks noChangeArrowheads="1"/>
          </p:cNvSpPr>
          <p:nvPr/>
        </p:nvSpPr>
        <p:spPr bwMode="auto">
          <a:xfrm>
            <a:off x="822465" y="4268348"/>
            <a:ext cx="2907500" cy="1403309"/>
          </a:xfrm>
          <a:prstGeom prst="roundRect">
            <a:avLst>
              <a:gd name="adj" fmla="val 16667"/>
            </a:avLst>
          </a:prstGeom>
          <a:solidFill>
            <a:srgbClr val="FF7E00"/>
          </a:solidFill>
          <a:ln w="57150">
            <a:solidFill>
              <a:srgbClr val="FF7E00"/>
            </a:solidFill>
            <a:round/>
            <a:headEnd/>
            <a:tailEnd/>
          </a:ln>
          <a:effectLst>
            <a:outerShdw blurRad="254000" dist="63500" dir="5400000" algn="ctr" rotWithShape="0">
              <a:srgbClr val="000000">
                <a:alpha val="15000"/>
              </a:srgbClr>
            </a:outerShdw>
          </a:effectLst>
        </p:spPr>
        <p:txBody>
          <a:bodyPr wrap="square" lIns="0" tIns="0" rIns="0" bIns="0" anchor="ctr"/>
          <a:lstStyle/>
          <a:p>
            <a:pPr algn="ctr" eaLnBrk="1" hangingPunct="1"/>
            <a:r>
              <a:rPr lang="en-GB" b="1" dirty="0">
                <a:solidFill>
                  <a:schemeClr val="bg1"/>
                </a:solidFill>
                <a:latin typeface="Century Gothic" panose="020B0502020202020204" pitchFamily="34" charset="0"/>
                <a:cs typeface="Arial" charset="0"/>
              </a:rPr>
              <a:t>Problem solve, </a:t>
            </a:r>
            <a:br>
              <a:rPr lang="en-GB" b="1" dirty="0">
                <a:solidFill>
                  <a:schemeClr val="bg1"/>
                </a:solidFill>
                <a:latin typeface="Century Gothic" panose="020B0502020202020204" pitchFamily="34" charset="0"/>
                <a:cs typeface="Arial" charset="0"/>
              </a:rPr>
            </a:br>
            <a:r>
              <a:rPr lang="en-GB" b="1" dirty="0">
                <a:solidFill>
                  <a:schemeClr val="bg1"/>
                </a:solidFill>
                <a:latin typeface="Century Gothic" panose="020B0502020202020204" pitchFamily="34" charset="0"/>
                <a:cs typeface="Arial" charset="0"/>
              </a:rPr>
              <a:t>consider a menu </a:t>
            </a:r>
            <a:br>
              <a:rPr lang="en-GB" b="1" dirty="0">
                <a:solidFill>
                  <a:schemeClr val="bg1"/>
                </a:solidFill>
                <a:latin typeface="Century Gothic" panose="020B0502020202020204" pitchFamily="34" charset="0"/>
                <a:cs typeface="Arial" charset="0"/>
              </a:rPr>
            </a:br>
            <a:r>
              <a:rPr lang="en-GB" b="1" dirty="0">
                <a:solidFill>
                  <a:schemeClr val="bg1"/>
                </a:solidFill>
                <a:latin typeface="Century Gothic" panose="020B0502020202020204" pitchFamily="34" charset="0"/>
                <a:cs typeface="Arial" charset="0"/>
              </a:rPr>
              <a:t>of options</a:t>
            </a:r>
          </a:p>
        </p:txBody>
      </p:sp>
      <p:sp>
        <p:nvSpPr>
          <p:cNvPr id="14" name="_s2233352">
            <a:extLst>
              <a:ext uri="{FF2B5EF4-FFF2-40B4-BE49-F238E27FC236}">
                <a16:creationId xmlns:a16="http://schemas.microsoft.com/office/drawing/2014/main" id="{58DF8B88-49CE-044D-AD74-648198BD41B3}"/>
              </a:ext>
            </a:extLst>
          </p:cNvPr>
          <p:cNvSpPr>
            <a:spLocks noChangeArrowheads="1"/>
          </p:cNvSpPr>
          <p:nvPr/>
        </p:nvSpPr>
        <p:spPr bwMode="auto">
          <a:xfrm>
            <a:off x="5433763" y="4268348"/>
            <a:ext cx="2907500" cy="1403309"/>
          </a:xfrm>
          <a:prstGeom prst="roundRect">
            <a:avLst>
              <a:gd name="adj" fmla="val 16667"/>
            </a:avLst>
          </a:prstGeom>
          <a:solidFill>
            <a:srgbClr val="6EBF00"/>
          </a:solidFill>
          <a:ln w="57150">
            <a:solidFill>
              <a:srgbClr val="6EBF00"/>
            </a:solidFill>
            <a:round/>
            <a:headEnd/>
            <a:tailEnd/>
          </a:ln>
          <a:effectLst>
            <a:outerShdw blurRad="254000" dist="63500" dir="5400000" algn="ctr" rotWithShape="0">
              <a:srgbClr val="000000">
                <a:alpha val="15000"/>
              </a:srgbClr>
            </a:outerShdw>
          </a:effectLst>
        </p:spPr>
        <p:txBody>
          <a:bodyPr wrap="square" lIns="0" tIns="0" rIns="0" bIns="0" anchor="ctr"/>
          <a:lstStyle/>
          <a:p>
            <a:pPr algn="ctr" eaLnBrk="1" hangingPunct="1"/>
            <a:r>
              <a:rPr lang="en-GB" b="1" dirty="0">
                <a:solidFill>
                  <a:schemeClr val="bg1"/>
                </a:solidFill>
                <a:latin typeface="Century Gothic" panose="020B0502020202020204" pitchFamily="34" charset="0"/>
                <a:cs typeface="Arial" charset="0"/>
              </a:rPr>
              <a:t>Elicit patient views, </a:t>
            </a:r>
            <a:br>
              <a:rPr lang="en-GB" b="1" dirty="0">
                <a:solidFill>
                  <a:schemeClr val="bg1"/>
                </a:solidFill>
                <a:latin typeface="Century Gothic" panose="020B0502020202020204" pitchFamily="34" charset="0"/>
                <a:cs typeface="Arial" charset="0"/>
              </a:rPr>
            </a:br>
            <a:r>
              <a:rPr lang="en-GB" b="1" dirty="0">
                <a:solidFill>
                  <a:schemeClr val="bg1"/>
                </a:solidFill>
                <a:latin typeface="Century Gothic" panose="020B0502020202020204" pitchFamily="34" charset="0"/>
                <a:cs typeface="Arial" charset="0"/>
              </a:rPr>
              <a:t>boost motivation and support self efficacy</a:t>
            </a:r>
          </a:p>
        </p:txBody>
      </p:sp>
      <p:sp>
        <p:nvSpPr>
          <p:cNvPr id="22" name="Left-right Arrow 21">
            <a:extLst>
              <a:ext uri="{FF2B5EF4-FFF2-40B4-BE49-F238E27FC236}">
                <a16:creationId xmlns:a16="http://schemas.microsoft.com/office/drawing/2014/main" id="{2643BEA0-A30F-A44B-91FA-3071A5B7FC05}"/>
              </a:ext>
            </a:extLst>
          </p:cNvPr>
          <p:cNvSpPr/>
          <p:nvPr/>
        </p:nvSpPr>
        <p:spPr bwMode="auto">
          <a:xfrm>
            <a:off x="4062078" y="4777244"/>
            <a:ext cx="1019843" cy="385517"/>
          </a:xfrm>
          <a:prstGeom prst="leftRightArrow">
            <a:avLst/>
          </a:prstGeom>
          <a:solidFill>
            <a:schemeClr val="tx2">
              <a:lumMod val="40000"/>
              <a:lumOff val="60000"/>
            </a:scheme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1" name="Left-right Arrow 20">
            <a:extLst>
              <a:ext uri="{FF2B5EF4-FFF2-40B4-BE49-F238E27FC236}">
                <a16:creationId xmlns:a16="http://schemas.microsoft.com/office/drawing/2014/main" id="{4CA66C4B-8C9C-0346-AE48-4B771B5AE842}"/>
              </a:ext>
            </a:extLst>
          </p:cNvPr>
          <p:cNvSpPr/>
          <p:nvPr/>
        </p:nvSpPr>
        <p:spPr bwMode="auto">
          <a:xfrm rot="18900000">
            <a:off x="2205081" y="3528391"/>
            <a:ext cx="1019843" cy="385517"/>
          </a:xfrm>
          <a:prstGeom prst="leftRightArrow">
            <a:avLst/>
          </a:prstGeom>
          <a:solidFill>
            <a:schemeClr val="tx2">
              <a:lumMod val="40000"/>
              <a:lumOff val="60000"/>
            </a:scheme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3" name="Left-right Arrow 22">
            <a:extLst>
              <a:ext uri="{FF2B5EF4-FFF2-40B4-BE49-F238E27FC236}">
                <a16:creationId xmlns:a16="http://schemas.microsoft.com/office/drawing/2014/main" id="{277499E6-FA2B-5440-B1A9-B5ED8DBEA543}"/>
              </a:ext>
            </a:extLst>
          </p:cNvPr>
          <p:cNvSpPr/>
          <p:nvPr/>
        </p:nvSpPr>
        <p:spPr bwMode="auto">
          <a:xfrm rot="2700000">
            <a:off x="5898311" y="3528391"/>
            <a:ext cx="1019843" cy="385517"/>
          </a:xfrm>
          <a:prstGeom prst="leftRightArrow">
            <a:avLst/>
          </a:prstGeom>
          <a:solidFill>
            <a:schemeClr val="tx2">
              <a:lumMod val="40000"/>
              <a:lumOff val="60000"/>
            </a:scheme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5" name="_s2233352">
            <a:extLst>
              <a:ext uri="{FF2B5EF4-FFF2-40B4-BE49-F238E27FC236}">
                <a16:creationId xmlns:a16="http://schemas.microsoft.com/office/drawing/2014/main" id="{347769B3-2979-494A-A666-8096FAF24871}"/>
              </a:ext>
            </a:extLst>
          </p:cNvPr>
          <p:cNvSpPr>
            <a:spLocks noChangeArrowheads="1"/>
          </p:cNvSpPr>
          <p:nvPr/>
        </p:nvSpPr>
        <p:spPr bwMode="auto">
          <a:xfrm>
            <a:off x="3118250" y="1896481"/>
            <a:ext cx="2907500" cy="1403309"/>
          </a:xfrm>
          <a:prstGeom prst="roundRect">
            <a:avLst>
              <a:gd name="adj" fmla="val 16667"/>
            </a:avLst>
          </a:prstGeom>
          <a:solidFill>
            <a:srgbClr val="FF262B"/>
          </a:solidFill>
          <a:ln w="57150">
            <a:solidFill>
              <a:srgbClr val="FF262B"/>
            </a:solidFill>
            <a:round/>
            <a:headEnd/>
            <a:tailEnd/>
          </a:ln>
          <a:effectLst/>
        </p:spPr>
        <p:txBody>
          <a:bodyPr wrap="square" lIns="0" tIns="0" rIns="0" bIns="0" anchor="ctr"/>
          <a:lstStyle/>
          <a:p>
            <a:pPr algn="ctr" eaLnBrk="1" hangingPunct="1"/>
            <a:endParaRPr lang="en-GB" b="1" dirty="0">
              <a:solidFill>
                <a:schemeClr val="bg1"/>
              </a:solidFill>
              <a:latin typeface="Century Gothic" panose="020B0502020202020204" pitchFamily="34" charset="0"/>
              <a:cs typeface="Arial" charset="0"/>
            </a:endParaRPr>
          </a:p>
        </p:txBody>
      </p:sp>
      <p:sp>
        <p:nvSpPr>
          <p:cNvPr id="26" name="_s2233352">
            <a:extLst>
              <a:ext uri="{FF2B5EF4-FFF2-40B4-BE49-F238E27FC236}">
                <a16:creationId xmlns:a16="http://schemas.microsoft.com/office/drawing/2014/main" id="{F4B6EF2E-EABF-8A4C-8DA4-B51E9E3BFDAD}"/>
              </a:ext>
            </a:extLst>
          </p:cNvPr>
          <p:cNvSpPr>
            <a:spLocks noChangeArrowheads="1"/>
          </p:cNvSpPr>
          <p:nvPr/>
        </p:nvSpPr>
        <p:spPr bwMode="auto">
          <a:xfrm>
            <a:off x="822465" y="4268348"/>
            <a:ext cx="2907500" cy="1403309"/>
          </a:xfrm>
          <a:prstGeom prst="roundRect">
            <a:avLst>
              <a:gd name="adj" fmla="val 16667"/>
            </a:avLst>
          </a:prstGeom>
          <a:solidFill>
            <a:srgbClr val="FF7E00"/>
          </a:solidFill>
          <a:ln w="57150">
            <a:solidFill>
              <a:srgbClr val="FF7E00"/>
            </a:solidFill>
            <a:round/>
            <a:headEnd/>
            <a:tailEnd/>
          </a:ln>
          <a:effectLst/>
        </p:spPr>
        <p:txBody>
          <a:bodyPr wrap="square" lIns="0" tIns="0" rIns="0" bIns="0" anchor="ctr"/>
          <a:lstStyle/>
          <a:p>
            <a:pPr algn="ctr" eaLnBrk="1" hangingPunct="1"/>
            <a:endParaRPr lang="en-GB" b="1" dirty="0">
              <a:solidFill>
                <a:schemeClr val="bg1"/>
              </a:solidFill>
              <a:latin typeface="Century Gothic" panose="020B0502020202020204" pitchFamily="34" charset="0"/>
              <a:cs typeface="Arial" charset="0"/>
            </a:endParaRPr>
          </a:p>
        </p:txBody>
      </p:sp>
      <p:sp>
        <p:nvSpPr>
          <p:cNvPr id="27" name="_s2233352">
            <a:extLst>
              <a:ext uri="{FF2B5EF4-FFF2-40B4-BE49-F238E27FC236}">
                <a16:creationId xmlns:a16="http://schemas.microsoft.com/office/drawing/2014/main" id="{5042FEBF-7E4A-2B45-BCAF-0C14D2FA68E4}"/>
              </a:ext>
            </a:extLst>
          </p:cNvPr>
          <p:cNvSpPr>
            <a:spLocks noChangeArrowheads="1"/>
          </p:cNvSpPr>
          <p:nvPr/>
        </p:nvSpPr>
        <p:spPr bwMode="auto">
          <a:xfrm>
            <a:off x="5413884" y="4250165"/>
            <a:ext cx="2907500" cy="1403309"/>
          </a:xfrm>
          <a:prstGeom prst="roundRect">
            <a:avLst>
              <a:gd name="adj" fmla="val 16667"/>
            </a:avLst>
          </a:prstGeom>
          <a:solidFill>
            <a:srgbClr val="6EBF00"/>
          </a:solidFill>
          <a:ln w="57150">
            <a:solidFill>
              <a:srgbClr val="6EBF00"/>
            </a:solidFill>
            <a:round/>
            <a:headEnd/>
            <a:tailEnd/>
          </a:ln>
          <a:effectLst/>
        </p:spPr>
        <p:txBody>
          <a:bodyPr wrap="square" lIns="0" tIns="0" rIns="0" bIns="0" anchor="ctr"/>
          <a:lstStyle/>
          <a:p>
            <a:pPr algn="ctr" eaLnBrk="1" hangingPunct="1"/>
            <a:endParaRPr lang="en-GB" b="1" dirty="0">
              <a:solidFill>
                <a:schemeClr val="bg1"/>
              </a:solidFill>
              <a:latin typeface="Century Gothic" panose="020B0502020202020204" pitchFamily="34" charset="0"/>
              <a:cs typeface="Arial" charset="0"/>
            </a:endParaRPr>
          </a:p>
        </p:txBody>
      </p:sp>
      <p:sp>
        <p:nvSpPr>
          <p:cNvPr id="6" name="TextBox 5">
            <a:extLst>
              <a:ext uri="{FF2B5EF4-FFF2-40B4-BE49-F238E27FC236}">
                <a16:creationId xmlns:a16="http://schemas.microsoft.com/office/drawing/2014/main" id="{FEE5D73C-E1E9-47E9-3ADC-B970AAB4A759}"/>
              </a:ext>
            </a:extLst>
          </p:cNvPr>
          <p:cNvSpPr txBox="1"/>
          <p:nvPr/>
        </p:nvSpPr>
        <p:spPr bwMode="auto">
          <a:xfrm>
            <a:off x="6993231" y="152400"/>
            <a:ext cx="1960088"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2 </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6</a:t>
            </a:r>
          </a:p>
        </p:txBody>
      </p:sp>
      <p:sp>
        <p:nvSpPr>
          <p:cNvPr id="7" name="Footer Placeholder 3">
            <a:extLst>
              <a:ext uri="{FF2B5EF4-FFF2-40B4-BE49-F238E27FC236}">
                <a16:creationId xmlns:a16="http://schemas.microsoft.com/office/drawing/2014/main" id="{40D3BC57-6366-9108-D600-6A2D7C2931CE}"/>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36335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5"/>
                                        </p:tgtEl>
                                      </p:cBhvr>
                                    </p:animEffect>
                                    <p:set>
                                      <p:cBhvr>
                                        <p:cTn id="7" dur="1" fill="hold">
                                          <p:stCondLst>
                                            <p:cond delay="499"/>
                                          </p:stCondLst>
                                        </p:cTn>
                                        <p:tgtEl>
                                          <p:spTgt spid="2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6"/>
                                        </p:tgtEl>
                                      </p:cBhvr>
                                    </p:animEffect>
                                    <p:set>
                                      <p:cBhvr>
                                        <p:cTn id="17" dur="1" fill="hold">
                                          <p:stCondLst>
                                            <p:cond delay="499"/>
                                          </p:stCondLst>
                                        </p:cTn>
                                        <p:tgtEl>
                                          <p:spTgt spid="26"/>
                                        </p:tgtEl>
                                        <p:attrNameLst>
                                          <p:attrName>style.visibility</p:attrName>
                                        </p:attrNameLst>
                                      </p:cBhvr>
                                      <p:to>
                                        <p:strVal val="hidden"/>
                                      </p:to>
                                    </p:se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01C5C-804C-0E46-86B1-B0F5FC2E7F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C1299A-66B2-B7C5-9FF2-F24E4B26E9B3}"/>
              </a:ext>
            </a:extLst>
          </p:cNvPr>
          <p:cNvSpPr>
            <a:spLocks noGrp="1"/>
          </p:cNvSpPr>
          <p:nvPr>
            <p:ph type="title"/>
          </p:nvPr>
        </p:nvSpPr>
        <p:spPr/>
        <p:txBody>
          <a:bodyPr/>
          <a:lstStyle/>
          <a:p>
            <a:r>
              <a:rPr lang="en-US" dirty="0"/>
              <a:t>Smoking and medication interactions</a:t>
            </a:r>
          </a:p>
        </p:txBody>
      </p:sp>
      <p:sp>
        <p:nvSpPr>
          <p:cNvPr id="6" name="Text Placeholder 2">
            <a:extLst>
              <a:ext uri="{FF2B5EF4-FFF2-40B4-BE49-F238E27FC236}">
                <a16:creationId xmlns:a16="http://schemas.microsoft.com/office/drawing/2014/main" id="{ABBF9B3F-9EB7-C3AD-BFAD-0BEA0D05A9C2}"/>
              </a:ext>
            </a:extLst>
          </p:cNvPr>
          <p:cNvSpPr txBox="1">
            <a:spLocks/>
          </p:cNvSpPr>
          <p:nvPr/>
        </p:nvSpPr>
        <p:spPr bwMode="auto">
          <a:xfrm>
            <a:off x="461772" y="1513992"/>
            <a:ext cx="4748585" cy="35027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dirty="0">
                <a:solidFill>
                  <a:srgbClr val="005EB8"/>
                </a:solidFill>
                <a:latin typeface="Arial" panose="020B0604020202020204" pitchFamily="34" charset="0"/>
                <a:cs typeface="Arial" panose="020B0604020202020204" pitchFamily="34" charset="0"/>
              </a:rPr>
              <a:t>Mental health drugs:</a:t>
            </a:r>
          </a:p>
          <a:p>
            <a:pPr marL="285750" indent="-285750">
              <a:spcAft>
                <a:spcPts val="0"/>
              </a:spcAft>
              <a:buClr>
                <a:schemeClr val="accent3"/>
              </a:buClr>
            </a:pPr>
            <a:r>
              <a:rPr lang="en-US" dirty="0">
                <a:latin typeface="Arial" panose="020B0604020202020204" pitchFamily="34" charset="0"/>
                <a:cs typeface="Arial" panose="020B0604020202020204" pitchFamily="34" charset="0"/>
              </a:rPr>
              <a:t>Some antidepressants</a:t>
            </a:r>
          </a:p>
          <a:p>
            <a:pPr marL="643890" indent="-285750">
              <a:spcAft>
                <a:spcPts val="0"/>
              </a:spcAft>
              <a:buClr>
                <a:schemeClr val="tx1">
                  <a:lumMod val="50000"/>
                </a:schemeClr>
              </a:buClr>
              <a:buFont typeface="Arial" panose="020B0604020202020204" pitchFamily="34" charset="0"/>
              <a:buChar char="‒"/>
            </a:pPr>
            <a:r>
              <a:rPr lang="en-US" sz="1600" b="1" dirty="0">
                <a:latin typeface="Arial" panose="020B0604020202020204" pitchFamily="34" charset="0"/>
                <a:cs typeface="Arial" panose="020B0604020202020204" pitchFamily="34" charset="0"/>
              </a:rPr>
              <a:t>Amitriptyline </a:t>
            </a:r>
            <a:r>
              <a:rPr lang="en-GB" sz="1600" dirty="0">
                <a:latin typeface="Arial" panose="020B0604020202020204" pitchFamily="34" charset="0"/>
                <a:cs typeface="Arial" panose="020B0604020202020204" pitchFamily="34" charset="0"/>
              </a:rPr>
              <a:t>(</a:t>
            </a:r>
            <a:r>
              <a:rPr lang="en-US" sz="1600" dirty="0">
                <a:latin typeface="Arial" panose="020B0604020202020204" pitchFamily="34" charset="0"/>
                <a:cs typeface="Arial" panose="020B0604020202020204" pitchFamily="34" charset="0"/>
              </a:rPr>
              <a:t>Elavil)</a:t>
            </a:r>
            <a:endParaRPr lang="en-US" sz="1600" b="1" dirty="0">
              <a:latin typeface="Arial" panose="020B0604020202020204" pitchFamily="34" charset="0"/>
              <a:cs typeface="Arial" panose="020B0604020202020204" pitchFamily="34" charset="0"/>
            </a:endParaRPr>
          </a:p>
          <a:p>
            <a:pPr marL="643890" indent="-285750">
              <a:spcAft>
                <a:spcPts val="0"/>
              </a:spcAft>
              <a:buClr>
                <a:schemeClr val="tx1">
                  <a:lumMod val="50000"/>
                </a:schemeClr>
              </a:buClr>
              <a:buFont typeface="Arial" panose="020B0604020202020204" pitchFamily="34" charset="0"/>
              <a:buChar char="‒"/>
            </a:pPr>
            <a:r>
              <a:rPr lang="en-US" sz="1600" b="1" dirty="0">
                <a:latin typeface="Arial" panose="020B0604020202020204" pitchFamily="34" charset="0"/>
                <a:cs typeface="Arial" panose="020B0604020202020204" pitchFamily="34" charset="0"/>
              </a:rPr>
              <a:t>Clomipramine (</a:t>
            </a:r>
            <a:r>
              <a:rPr lang="en-US" sz="1600" dirty="0">
                <a:latin typeface="Arial" panose="020B0604020202020204" pitchFamily="34" charset="0"/>
                <a:cs typeface="Arial" panose="020B0604020202020204" pitchFamily="34" charset="0"/>
              </a:rPr>
              <a:t>Anafranil)</a:t>
            </a:r>
          </a:p>
          <a:p>
            <a:pPr marL="643890" indent="-285750">
              <a:spcAft>
                <a:spcPts val="0"/>
              </a:spcAft>
              <a:buClr>
                <a:schemeClr val="tx1">
                  <a:lumMod val="50000"/>
                </a:schemeClr>
              </a:buClr>
              <a:buFont typeface="Arial" panose="020B0604020202020204" pitchFamily="34" charset="0"/>
              <a:buChar char="‒"/>
            </a:pPr>
            <a:r>
              <a:rPr lang="en-CA" sz="1600" b="1" dirty="0">
                <a:effectLst/>
                <a:latin typeface="Arial" panose="020B0604020202020204" pitchFamily="34" charset="0"/>
                <a:cs typeface="Arial" panose="020B0604020202020204" pitchFamily="34" charset="0"/>
              </a:rPr>
              <a:t>Diazepam </a:t>
            </a:r>
            <a:r>
              <a:rPr lang="en-US" sz="1600" dirty="0">
                <a:latin typeface="Arial" panose="020B0604020202020204" pitchFamily="34" charset="0"/>
                <a:cs typeface="Arial" panose="020B0604020202020204" pitchFamily="34" charset="0"/>
              </a:rPr>
              <a:t>(Valium)</a:t>
            </a:r>
            <a:endParaRPr lang="en-CA" sz="1600" dirty="0">
              <a:latin typeface="Arial" panose="020B0604020202020204" pitchFamily="34" charset="0"/>
              <a:cs typeface="Arial" panose="020B0604020202020204" pitchFamily="34" charset="0"/>
            </a:endParaRPr>
          </a:p>
          <a:p>
            <a:pPr marL="643890" indent="-285750">
              <a:spcAft>
                <a:spcPts val="0"/>
              </a:spcAft>
              <a:buClr>
                <a:schemeClr val="tx1">
                  <a:lumMod val="50000"/>
                </a:schemeClr>
              </a:buClr>
              <a:buFont typeface="Arial" panose="020B0604020202020204" pitchFamily="34" charset="0"/>
              <a:buChar char="‒"/>
            </a:pPr>
            <a:r>
              <a:rPr lang="en-CA" sz="1600" b="1" dirty="0">
                <a:effectLst/>
                <a:latin typeface="Arial" panose="020B0604020202020204" pitchFamily="34" charset="0"/>
                <a:cs typeface="Arial" panose="020B0604020202020204" pitchFamily="34" charset="0"/>
              </a:rPr>
              <a:t>Tricyclic antidepressants</a:t>
            </a:r>
            <a:endParaRPr lang="en-US" sz="1600" b="1" dirty="0">
              <a:latin typeface="Arial" panose="020B0604020202020204" pitchFamily="34" charset="0"/>
              <a:cs typeface="Arial" panose="020B0604020202020204" pitchFamily="34" charset="0"/>
            </a:endParaRPr>
          </a:p>
          <a:p>
            <a:pPr marL="285750" indent="-285750">
              <a:spcAft>
                <a:spcPts val="0"/>
              </a:spcAft>
              <a:buClr>
                <a:schemeClr val="accent3"/>
              </a:buClr>
            </a:pPr>
            <a:r>
              <a:rPr lang="en-US" dirty="0">
                <a:latin typeface="Arial" panose="020B0604020202020204" pitchFamily="34" charset="0"/>
                <a:cs typeface="Arial" panose="020B0604020202020204" pitchFamily="34" charset="0"/>
              </a:rPr>
              <a:t>Some antipsychotics</a:t>
            </a:r>
          </a:p>
          <a:p>
            <a:pPr marL="643890" indent="-285750">
              <a:spcAft>
                <a:spcPts val="0"/>
              </a:spcAft>
              <a:buClr>
                <a:schemeClr val="tx1">
                  <a:lumMod val="50000"/>
                </a:schemeClr>
              </a:buClr>
              <a:buFont typeface="Arial" panose="020B0604020202020204" pitchFamily="34" charset="0"/>
              <a:buChar char="‒"/>
            </a:pPr>
            <a:r>
              <a:rPr lang="en-US" sz="1600" b="1" dirty="0">
                <a:solidFill>
                  <a:schemeClr val="accent1"/>
                </a:solidFill>
                <a:latin typeface="Arial" panose="020B0604020202020204" pitchFamily="34" charset="0"/>
                <a:cs typeface="Arial" panose="020B0604020202020204" pitchFamily="34" charset="0"/>
              </a:rPr>
              <a:t>Clozapine</a:t>
            </a:r>
            <a:r>
              <a:rPr lang="en-US" sz="1600" b="1"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a:t>
            </a:r>
            <a:r>
              <a:rPr lang="en-US" sz="1600" dirty="0">
                <a:latin typeface="Arial" panose="020B0604020202020204" pitchFamily="34" charset="0"/>
                <a:cs typeface="Arial" panose="020B0604020202020204" pitchFamily="34" charset="0"/>
              </a:rPr>
              <a:t>Clozaril, Denzapine, Zaponex</a:t>
            </a:r>
            <a:r>
              <a:rPr lang="en-GB" sz="1600" dirty="0">
                <a:latin typeface="Arial" panose="020B0604020202020204" pitchFamily="34" charset="0"/>
                <a:cs typeface="Arial" panose="020B0604020202020204" pitchFamily="34" charset="0"/>
              </a:rPr>
              <a:t>)</a:t>
            </a:r>
            <a:endParaRPr lang="en-US" sz="1600" b="1" dirty="0">
              <a:latin typeface="Arial" panose="020B0604020202020204" pitchFamily="34" charset="0"/>
              <a:cs typeface="Arial" panose="020B0604020202020204" pitchFamily="34" charset="0"/>
            </a:endParaRPr>
          </a:p>
          <a:p>
            <a:pPr marL="643890" indent="-285750">
              <a:spcAft>
                <a:spcPts val="0"/>
              </a:spcAft>
              <a:buClr>
                <a:schemeClr val="tx1">
                  <a:lumMod val="50000"/>
                </a:schemeClr>
              </a:buClr>
              <a:buFont typeface="Arial" panose="020B0604020202020204" pitchFamily="34" charset="0"/>
              <a:buChar char="‒"/>
            </a:pPr>
            <a:r>
              <a:rPr lang="en-US" sz="1600" b="1" dirty="0">
                <a:latin typeface="Arial"/>
                <a:cs typeface="Arial"/>
              </a:rPr>
              <a:t>Olanzapine </a:t>
            </a:r>
            <a:r>
              <a:rPr lang="en-GB" sz="1600" dirty="0">
                <a:latin typeface="Arial"/>
                <a:cs typeface="Arial"/>
              </a:rPr>
              <a:t>(</a:t>
            </a:r>
            <a:r>
              <a:rPr lang="en-US" sz="1600" dirty="0">
                <a:latin typeface="Arial"/>
                <a:cs typeface="Arial"/>
              </a:rPr>
              <a:t>Zyprexa)</a:t>
            </a:r>
            <a:endParaRPr lang="en-US" sz="1600" b="1" dirty="0">
              <a:latin typeface="Arial"/>
              <a:cs typeface="Arial"/>
            </a:endParaRPr>
          </a:p>
          <a:p>
            <a:pPr marL="643890" indent="-285750">
              <a:spcAft>
                <a:spcPts val="0"/>
              </a:spcAft>
              <a:buClr>
                <a:schemeClr val="tx1">
                  <a:lumMod val="50000"/>
                </a:schemeClr>
              </a:buClr>
              <a:buFont typeface="Arial" panose="020B0604020202020204" pitchFamily="34" charset="0"/>
              <a:buChar char="‒"/>
            </a:pPr>
            <a:r>
              <a:rPr lang="en-US" sz="1600" dirty="0">
                <a:latin typeface="Arial" panose="020B0604020202020204" pitchFamily="34" charset="0"/>
                <a:cs typeface="Arial" panose="020B0604020202020204" pitchFamily="34" charset="0"/>
              </a:rPr>
              <a:t>Chlorpromazine (</a:t>
            </a:r>
            <a:r>
              <a:rPr lang="el-GR" sz="1600" dirty="0">
                <a:latin typeface="Arial" panose="020B0604020202020204" pitchFamily="34" charset="0"/>
                <a:cs typeface="Arial" panose="020B0604020202020204" pitchFamily="34" charset="0"/>
              </a:rPr>
              <a:t>Τ</a:t>
            </a:r>
            <a:r>
              <a:rPr lang="en-CA" sz="1600" dirty="0">
                <a:latin typeface="Arial" panose="020B0604020202020204" pitchFamily="34" charset="0"/>
                <a:cs typeface="Arial" panose="020B0604020202020204" pitchFamily="34" charset="0"/>
              </a:rPr>
              <a:t>horazine, Largactil)</a:t>
            </a:r>
            <a:endParaRPr lang="en-US" sz="600" dirty="0">
              <a:latin typeface="Arial" panose="020B0604020202020204" pitchFamily="34" charset="0"/>
              <a:cs typeface="Arial" panose="020B0604020202020204" pitchFamily="34" charset="0"/>
            </a:endParaRPr>
          </a:p>
        </p:txBody>
      </p:sp>
      <p:sp>
        <p:nvSpPr>
          <p:cNvPr id="7" name="Text Placeholder 2">
            <a:extLst>
              <a:ext uri="{FF2B5EF4-FFF2-40B4-BE49-F238E27FC236}">
                <a16:creationId xmlns:a16="http://schemas.microsoft.com/office/drawing/2014/main" id="{695126C4-FC6A-89B5-41DA-49656023A8A3}"/>
              </a:ext>
            </a:extLst>
          </p:cNvPr>
          <p:cNvSpPr txBox="1">
            <a:spLocks/>
          </p:cNvSpPr>
          <p:nvPr/>
        </p:nvSpPr>
        <p:spPr bwMode="auto">
          <a:xfrm>
            <a:off x="5154269" y="1432180"/>
            <a:ext cx="3804712" cy="366639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870"/>
              </a:lnSpc>
              <a:buNone/>
            </a:pPr>
            <a:r>
              <a:rPr lang="en-US" b="1" dirty="0">
                <a:solidFill>
                  <a:srgbClr val="005EB8"/>
                </a:solidFill>
                <a:latin typeface="Arial" panose="020B0604020202020204" pitchFamily="34" charset="0"/>
                <a:cs typeface="Arial" panose="020B0604020202020204" pitchFamily="34" charset="0"/>
              </a:rPr>
              <a:t>Physical health drugs: </a:t>
            </a:r>
          </a:p>
          <a:p>
            <a:pPr marL="285750" indent="-285750">
              <a:lnSpc>
                <a:spcPts val="2870"/>
              </a:lnSpc>
              <a:buClr>
                <a:schemeClr val="accent3"/>
              </a:buClr>
            </a:pPr>
            <a:r>
              <a:rPr lang="en-US" sz="1600" b="1" dirty="0">
                <a:latin typeface="+mn-lt"/>
                <a:cs typeface="Arial" panose="020B0604020202020204" pitchFamily="34" charset="0"/>
              </a:rPr>
              <a:t>Theophylline</a:t>
            </a:r>
          </a:p>
          <a:p>
            <a:pPr marL="285750" indent="-285750">
              <a:lnSpc>
                <a:spcPts val="2870"/>
              </a:lnSpc>
              <a:buClr>
                <a:schemeClr val="accent3"/>
              </a:buClr>
            </a:pPr>
            <a:r>
              <a:rPr lang="en-US" sz="1600" b="1" dirty="0">
                <a:latin typeface="+mn-lt"/>
                <a:cs typeface="Arial" panose="020B0604020202020204" pitchFamily="34" charset="0"/>
              </a:rPr>
              <a:t>Erlotinib </a:t>
            </a:r>
            <a:r>
              <a:rPr lang="en-US" sz="1600" dirty="0">
                <a:latin typeface="+mn-lt"/>
                <a:cs typeface="Arial" panose="020B0604020202020204" pitchFamily="34" charset="0"/>
              </a:rPr>
              <a:t>(Tarceva)</a:t>
            </a:r>
            <a:endParaRPr lang="en-US" sz="1600" b="1" dirty="0">
              <a:latin typeface="+mn-lt"/>
              <a:cs typeface="Arial" panose="020B0604020202020204" pitchFamily="34" charset="0"/>
            </a:endParaRPr>
          </a:p>
          <a:p>
            <a:pPr marL="285750" indent="-285750">
              <a:buClr>
                <a:schemeClr val="accent3"/>
              </a:buClr>
            </a:pPr>
            <a:r>
              <a:rPr lang="en-US" sz="1600" dirty="0">
                <a:latin typeface="+mn-lt"/>
                <a:cs typeface="Arial" panose="020B0604020202020204" pitchFamily="34" charset="0"/>
              </a:rPr>
              <a:t>Insulin</a:t>
            </a:r>
          </a:p>
          <a:p>
            <a:pPr marL="285750" indent="-285750">
              <a:buClr>
                <a:schemeClr val="accent3"/>
              </a:buClr>
            </a:pPr>
            <a:r>
              <a:rPr lang="en-US" sz="1600" b="1" dirty="0">
                <a:latin typeface="+mn-lt"/>
                <a:cs typeface="Arial" panose="020B0604020202020204" pitchFamily="34" charset="0"/>
              </a:rPr>
              <a:t>Methadone </a:t>
            </a:r>
            <a:r>
              <a:rPr lang="en-GB" sz="1600" dirty="0">
                <a:latin typeface="+mn-lt"/>
                <a:cs typeface="Arial" charset="0"/>
              </a:rPr>
              <a:t>(Methadose, Dolophine)</a:t>
            </a:r>
            <a:endParaRPr lang="en-US" sz="1600" dirty="0">
              <a:latin typeface="+mn-lt"/>
              <a:cs typeface="Arial" panose="020B0604020202020204" pitchFamily="34" charset="0"/>
            </a:endParaRPr>
          </a:p>
          <a:p>
            <a:pPr marL="285750" indent="-285750">
              <a:lnSpc>
                <a:spcPts val="2870"/>
              </a:lnSpc>
              <a:buClr>
                <a:schemeClr val="accent3"/>
              </a:buClr>
            </a:pPr>
            <a:r>
              <a:rPr lang="en-US" sz="1600" b="1" dirty="0">
                <a:latin typeface="+mn-lt"/>
                <a:cs typeface="Arial" panose="020B0604020202020204" pitchFamily="34" charset="0"/>
              </a:rPr>
              <a:t>Riociguat (Adempas)</a:t>
            </a:r>
          </a:p>
          <a:p>
            <a:pPr marL="285750" indent="-285750">
              <a:lnSpc>
                <a:spcPts val="2870"/>
              </a:lnSpc>
              <a:buClr>
                <a:schemeClr val="accent3"/>
              </a:buClr>
            </a:pPr>
            <a:r>
              <a:rPr lang="en-US" sz="1600" b="1" dirty="0">
                <a:latin typeface="+mn-lt"/>
                <a:cs typeface="Arial" panose="020B0604020202020204" pitchFamily="34" charset="0"/>
              </a:rPr>
              <a:t>Warfarin </a:t>
            </a:r>
            <a:r>
              <a:rPr lang="en-US" sz="1600" dirty="0">
                <a:latin typeface="+mn-lt"/>
                <a:cs typeface="Arial" panose="020B0604020202020204" pitchFamily="34" charset="0"/>
              </a:rPr>
              <a:t>(Coumadin)</a:t>
            </a:r>
          </a:p>
          <a:p>
            <a:pPr marL="285750" indent="-285750">
              <a:lnSpc>
                <a:spcPts val="2870"/>
              </a:lnSpc>
              <a:buClr>
                <a:schemeClr val="accent3"/>
              </a:buClr>
            </a:pPr>
            <a:r>
              <a:rPr lang="en-US" sz="1600" b="1" dirty="0">
                <a:latin typeface="+mn-lt"/>
                <a:cs typeface="Arial" panose="020B0604020202020204" pitchFamily="34" charset="0"/>
              </a:rPr>
              <a:t>Caffeine</a:t>
            </a:r>
            <a:endParaRPr lang="en-US" sz="1600" dirty="0">
              <a:latin typeface="+mn-lt"/>
              <a:cs typeface="Arial" panose="020B0604020202020204" pitchFamily="34" charset="0"/>
            </a:endParaRPr>
          </a:p>
          <a:p>
            <a:pPr marL="285750" indent="-285750">
              <a:lnSpc>
                <a:spcPts val="2870"/>
              </a:lnSpc>
            </a:pPr>
            <a:endParaRPr lang="en-US" dirty="0">
              <a:latin typeface="+mn-lt"/>
            </a:endParaRPr>
          </a:p>
        </p:txBody>
      </p:sp>
      <p:sp>
        <p:nvSpPr>
          <p:cNvPr id="3" name="Footer Placeholder 3">
            <a:extLst>
              <a:ext uri="{FF2B5EF4-FFF2-40B4-BE49-F238E27FC236}">
                <a16:creationId xmlns:a16="http://schemas.microsoft.com/office/drawing/2014/main" id="{DA8D18DE-B387-2FE1-E84A-A160BFFD3C9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092007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6FC75-2244-C144-81B5-90BE60E6E1C6}"/>
              </a:ext>
            </a:extLst>
          </p:cNvPr>
          <p:cNvSpPr>
            <a:spLocks noGrp="1"/>
          </p:cNvSpPr>
          <p:nvPr>
            <p:ph type="title"/>
          </p:nvPr>
        </p:nvSpPr>
        <p:spPr/>
        <p:txBody>
          <a:bodyPr/>
          <a:lstStyle/>
          <a:p>
            <a:r>
              <a:rPr lang="en-US" dirty="0"/>
              <a:t>Summary</a:t>
            </a:r>
          </a:p>
        </p:txBody>
      </p:sp>
      <p:sp>
        <p:nvSpPr>
          <p:cNvPr id="4" name="Text Placeholder 3">
            <a:extLst>
              <a:ext uri="{FF2B5EF4-FFF2-40B4-BE49-F238E27FC236}">
                <a16:creationId xmlns:a16="http://schemas.microsoft.com/office/drawing/2014/main" id="{1A285E5D-878A-354A-AD39-0FAE5ED5FDB4}"/>
              </a:ext>
            </a:extLst>
          </p:cNvPr>
          <p:cNvSpPr>
            <a:spLocks noGrp="1"/>
          </p:cNvSpPr>
          <p:nvPr>
            <p:ph type="body" idx="12"/>
          </p:nvPr>
        </p:nvSpPr>
        <p:spPr/>
        <p:txBody>
          <a:bodyPr/>
          <a:lstStyle/>
          <a:p>
            <a:pPr>
              <a:spcBef>
                <a:spcPts val="1400"/>
              </a:spcBef>
              <a:spcAft>
                <a:spcPts val="1400"/>
              </a:spcAft>
              <a:buNone/>
            </a:pPr>
            <a:r>
              <a:rPr lang="en-US" dirty="0">
                <a:latin typeface="Arial"/>
                <a:cs typeface="Arial"/>
              </a:rPr>
              <a:t>1.	Provide </a:t>
            </a:r>
            <a:r>
              <a:rPr lang="en-US" b="1" dirty="0">
                <a:solidFill>
                  <a:srgbClr val="005EB8"/>
                </a:solidFill>
                <a:latin typeface="Arial"/>
                <a:cs typeface="Arial"/>
              </a:rPr>
              <a:t>genuine praise and encourage </a:t>
            </a:r>
            <a:r>
              <a:rPr lang="en-US" dirty="0">
                <a:solidFill>
                  <a:schemeClr val="tx1">
                    <a:lumMod val="50000"/>
                  </a:schemeClr>
                </a:solidFill>
                <a:latin typeface="Arial"/>
                <a:cs typeface="Arial"/>
              </a:rPr>
              <a:t>patient's </a:t>
            </a:r>
            <a:r>
              <a:rPr lang="en-US" dirty="0">
                <a:latin typeface="Arial"/>
                <a:cs typeface="Arial"/>
              </a:rPr>
              <a:t>achievement.</a:t>
            </a:r>
          </a:p>
          <a:p>
            <a:pPr>
              <a:spcBef>
                <a:spcPts val="1400"/>
              </a:spcBef>
              <a:spcAft>
                <a:spcPts val="1400"/>
              </a:spcAft>
              <a:buNone/>
            </a:pPr>
            <a:r>
              <a:rPr lang="en-US" dirty="0">
                <a:latin typeface="Arial"/>
                <a:cs typeface="Arial"/>
              </a:rPr>
              <a:t>2.	Ensure the patient is </a:t>
            </a:r>
            <a:r>
              <a:rPr lang="en-US" b="1" dirty="0">
                <a:solidFill>
                  <a:srgbClr val="005EB8"/>
                </a:solidFill>
                <a:latin typeface="Arial"/>
                <a:cs typeface="Arial"/>
              </a:rPr>
              <a:t>optimising their stop smoking medication use</a:t>
            </a:r>
            <a:r>
              <a:rPr lang="en-US" dirty="0">
                <a:latin typeface="Arial"/>
                <a:cs typeface="Arial"/>
              </a:rPr>
              <a:t> </a:t>
            </a:r>
            <a:br>
              <a:rPr lang="en-US" dirty="0"/>
            </a:br>
            <a:r>
              <a:rPr lang="en-US" dirty="0">
                <a:latin typeface="Arial"/>
                <a:cs typeface="Arial"/>
              </a:rPr>
              <a:t>	and dispel any myths, e.g. cutting down on NRT too soon.</a:t>
            </a:r>
          </a:p>
          <a:p>
            <a:pPr>
              <a:spcBef>
                <a:spcPts val="1400"/>
              </a:spcBef>
              <a:spcAft>
                <a:spcPts val="1400"/>
              </a:spcAft>
              <a:buNone/>
            </a:pPr>
            <a:r>
              <a:rPr lang="en-US" dirty="0"/>
              <a:t>3.	Identify </a:t>
            </a:r>
            <a:r>
              <a:rPr lang="en-US" b="1" dirty="0">
                <a:solidFill>
                  <a:srgbClr val="005EB8"/>
                </a:solidFill>
              </a:rPr>
              <a:t>high</a:t>
            </a:r>
            <a:r>
              <a:rPr lang="en-US" dirty="0">
                <a:solidFill>
                  <a:srgbClr val="005EB8"/>
                </a:solidFill>
              </a:rPr>
              <a:t>-</a:t>
            </a:r>
            <a:r>
              <a:rPr lang="en-US" b="1" dirty="0">
                <a:solidFill>
                  <a:srgbClr val="005EB8"/>
                </a:solidFill>
              </a:rPr>
              <a:t>risk situations </a:t>
            </a:r>
            <a:r>
              <a:rPr lang="en-US" dirty="0"/>
              <a:t>and discuss how to</a:t>
            </a:r>
            <a:r>
              <a:rPr lang="en-US" b="1" dirty="0">
                <a:solidFill>
                  <a:srgbClr val="00B1FF"/>
                </a:solidFill>
              </a:rPr>
              <a:t> </a:t>
            </a:r>
            <a:r>
              <a:rPr lang="en-US" b="1" dirty="0">
                <a:solidFill>
                  <a:srgbClr val="005EB8"/>
                </a:solidFill>
              </a:rPr>
              <a:t>avoid</a:t>
            </a:r>
            <a:r>
              <a:rPr lang="en-US" b="1" dirty="0">
                <a:solidFill>
                  <a:srgbClr val="00B1FF"/>
                </a:solidFill>
              </a:rPr>
              <a:t> </a:t>
            </a:r>
            <a:r>
              <a:rPr lang="en-US" dirty="0"/>
              <a:t>or establish </a:t>
            </a:r>
            <a:br>
              <a:rPr lang="en-US" dirty="0"/>
            </a:br>
            <a:r>
              <a:rPr lang="en-US" dirty="0"/>
              <a:t>	</a:t>
            </a:r>
            <a:r>
              <a:rPr lang="en-US" b="1" dirty="0">
                <a:solidFill>
                  <a:srgbClr val="005EB8"/>
                </a:solidFill>
              </a:rPr>
              <a:t>coping strategies </a:t>
            </a:r>
          </a:p>
          <a:p>
            <a:pPr>
              <a:spcBef>
                <a:spcPts val="1400"/>
              </a:spcBef>
              <a:spcAft>
                <a:spcPts val="1400"/>
              </a:spcAft>
              <a:buNone/>
            </a:pPr>
            <a:r>
              <a:rPr lang="en-US" dirty="0"/>
              <a:t>4.	Enquire about any </a:t>
            </a:r>
            <a:r>
              <a:rPr lang="en-US" b="1" dirty="0">
                <a:solidFill>
                  <a:srgbClr val="005EB8"/>
                </a:solidFill>
              </a:rPr>
              <a:t>withdrawal symptoms/cravings </a:t>
            </a:r>
            <a:r>
              <a:rPr lang="en-US" dirty="0"/>
              <a:t>– how strong, 	when they happen, ways of coping, medication, etc.</a:t>
            </a:r>
          </a:p>
        </p:txBody>
      </p:sp>
      <p:sp>
        <p:nvSpPr>
          <p:cNvPr id="5" name="Footer Placeholder 3">
            <a:extLst>
              <a:ext uri="{FF2B5EF4-FFF2-40B4-BE49-F238E27FC236}">
                <a16:creationId xmlns:a16="http://schemas.microsoft.com/office/drawing/2014/main" id="{8D999BA5-E4A6-0710-7FD6-876C968D97B5}"/>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2486689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8F0255-FE35-C1D5-84BF-E02917BABFF8}"/>
              </a:ext>
            </a:extLst>
          </p:cNvPr>
          <p:cNvSpPr>
            <a:spLocks noGrp="1"/>
          </p:cNvSpPr>
          <p:nvPr>
            <p:ph type="body" sz="quarter" idx="10"/>
          </p:nvPr>
        </p:nvSpPr>
        <p:spPr/>
        <p:txBody>
          <a:bodyPr/>
          <a:lstStyle/>
          <a:p>
            <a:pPr algn="ctr"/>
            <a:r>
              <a:rPr lang="en-GB" dirty="0"/>
              <a:t>Post-discharge follow-up support </a:t>
            </a:r>
          </a:p>
          <a:p>
            <a:pPr algn="ctr"/>
            <a:r>
              <a:rPr lang="en-GB" b="0" dirty="0"/>
              <a:t>7 days, 28 days, +</a:t>
            </a:r>
          </a:p>
          <a:p>
            <a:endParaRPr lang="en-GB" dirty="0"/>
          </a:p>
        </p:txBody>
      </p:sp>
      <p:pic>
        <p:nvPicPr>
          <p:cNvPr id="3" name="Picture 2">
            <a:extLst>
              <a:ext uri="{FF2B5EF4-FFF2-40B4-BE49-F238E27FC236}">
                <a16:creationId xmlns:a16="http://schemas.microsoft.com/office/drawing/2014/main" id="{6B8FA95E-B781-2D73-FC97-6936AC253D5D}"/>
              </a:ext>
            </a:extLst>
          </p:cNvPr>
          <p:cNvPicPr>
            <a:picLocks noChangeAspect="1"/>
          </p:cNvPicPr>
          <p:nvPr/>
        </p:nvPicPr>
        <p:blipFill>
          <a:blip r:embed="rId3"/>
          <a:srcRect/>
          <a:stretch/>
        </p:blipFill>
        <p:spPr>
          <a:xfrm>
            <a:off x="3482682" y="4162523"/>
            <a:ext cx="1781070" cy="1781070"/>
          </a:xfrm>
          <a:prstGeom prst="rect">
            <a:avLst/>
          </a:prstGeom>
          <a:effectLst>
            <a:outerShdw blurRad="254000" dist="63500" dir="5400000" algn="ctr" rotWithShape="0">
              <a:srgbClr val="000000">
                <a:alpha val="20000"/>
              </a:srgbClr>
            </a:outerShdw>
          </a:effectLst>
        </p:spPr>
      </p:pic>
    </p:spTree>
    <p:extLst>
      <p:ext uri="{BB962C8B-B14F-4D97-AF65-F5344CB8AC3E}">
        <p14:creationId xmlns:p14="http://schemas.microsoft.com/office/powerpoint/2010/main" val="209735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05834D3-316A-9E5A-1477-A0B52AB8D545}"/>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dirty="0"/>
              <a:t>Post-discharge follow-up: 7‒14 days</a:t>
            </a:r>
          </a:p>
        </p:txBody>
      </p:sp>
      <p:sp>
        <p:nvSpPr>
          <p:cNvPr id="7" name="Text Placeholder 6">
            <a:extLst>
              <a:ext uri="{FF2B5EF4-FFF2-40B4-BE49-F238E27FC236}">
                <a16:creationId xmlns:a16="http://schemas.microsoft.com/office/drawing/2014/main" id="{45AF096B-83D7-3041-718A-AA373BDD5550}"/>
              </a:ext>
            </a:extLst>
          </p:cNvPr>
          <p:cNvSpPr>
            <a:spLocks noGrp="1"/>
          </p:cNvSpPr>
          <p:nvPr>
            <p:ph type="body" idx="12"/>
          </p:nvPr>
        </p:nvSpPr>
        <p:spPr>
          <a:xfrm>
            <a:off x="1165714" y="1612929"/>
            <a:ext cx="7617340" cy="4451685"/>
          </a:xfrm>
        </p:spPr>
        <p:txBody>
          <a:bodyPr/>
          <a:lstStyle/>
          <a:p>
            <a:pPr marL="201613" indent="0" algn="l" rtl="0" fontAlgn="base">
              <a:lnSpc>
                <a:spcPct val="229000"/>
              </a:lnSpc>
              <a:spcBef>
                <a:spcPts val="1100"/>
              </a:spcBef>
              <a:spcAft>
                <a:spcPts val="0"/>
              </a:spcAft>
              <a:buNone/>
              <a:tabLst>
                <a:tab pos="1630363" algn="l"/>
              </a:tabLst>
            </a:pPr>
            <a:r>
              <a:rPr lang="en-US" sz="1800" i="0" dirty="0">
                <a:solidFill>
                  <a:srgbClr val="005EB8"/>
                </a:solidFill>
                <a:effectLst/>
                <a:latin typeface="Arial" panose="020B0604020202020204" pitchFamily="34" charset="0"/>
              </a:rPr>
              <a:t>1. Establish rapport and explain reason for call</a:t>
            </a:r>
          </a:p>
          <a:p>
            <a:pPr marL="201613" indent="0" algn="l" rtl="0" fontAlgn="base">
              <a:lnSpc>
                <a:spcPct val="229000"/>
              </a:lnSpc>
              <a:spcBef>
                <a:spcPts val="1100"/>
              </a:spcBef>
              <a:spcAft>
                <a:spcPts val="0"/>
              </a:spcAft>
              <a:buNone/>
              <a:tabLst>
                <a:tab pos="1630363" algn="l"/>
              </a:tabLst>
            </a:pPr>
            <a:r>
              <a:rPr lang="en-US" sz="1800" i="0" dirty="0">
                <a:solidFill>
                  <a:srgbClr val="005EB8"/>
                </a:solidFill>
                <a:effectLst/>
                <a:latin typeface="Arial" panose="020B0604020202020204" pitchFamily="34" charset="0"/>
              </a:rPr>
              <a:t>2.  </a:t>
            </a:r>
            <a:r>
              <a:rPr lang="en-US" dirty="0">
                <a:solidFill>
                  <a:srgbClr val="005EB8"/>
                </a:solidFill>
              </a:rPr>
              <a:t>Assess smoking status and reassess smokefree goals</a:t>
            </a:r>
            <a:endParaRPr lang="en-US" sz="1500" dirty="0">
              <a:solidFill>
                <a:srgbClr val="005EB8"/>
              </a:solidFill>
            </a:endParaRPr>
          </a:p>
          <a:p>
            <a:pPr marL="201613" indent="0" algn="l" rtl="0" fontAlgn="base">
              <a:lnSpc>
                <a:spcPct val="220000"/>
              </a:lnSpc>
              <a:spcBef>
                <a:spcPts val="1700"/>
              </a:spcBef>
              <a:spcAft>
                <a:spcPts val="600"/>
              </a:spcAft>
              <a:buNone/>
              <a:tabLst>
                <a:tab pos="1630363" algn="l"/>
              </a:tabLst>
            </a:pPr>
            <a:r>
              <a:rPr lang="en-US" sz="1800" i="0" dirty="0">
                <a:solidFill>
                  <a:srgbClr val="005EB8"/>
                </a:solidFill>
                <a:effectLst/>
                <a:latin typeface="Arial" panose="020B0604020202020204" pitchFamily="34" charset="0"/>
              </a:rPr>
              <a:t>3. Assess medication use and supply level</a:t>
            </a:r>
            <a:endParaRPr lang="en-US" sz="1400" i="0" dirty="0">
              <a:solidFill>
                <a:srgbClr val="005EB8"/>
              </a:solidFill>
              <a:effectLst/>
              <a:latin typeface="Arial" panose="020B0604020202020204" pitchFamily="34" charset="0"/>
            </a:endParaRPr>
          </a:p>
          <a:p>
            <a:pPr marL="452438" indent="-271463" algn="l" rtl="0" fontAlgn="base">
              <a:lnSpc>
                <a:spcPct val="100000"/>
              </a:lnSpc>
              <a:spcBef>
                <a:spcPts val="1700"/>
              </a:spcBef>
              <a:spcAft>
                <a:spcPts val="600"/>
              </a:spcAft>
              <a:buNone/>
              <a:tabLst>
                <a:tab pos="1554163" algn="l"/>
                <a:tab pos="1630363" algn="l"/>
              </a:tabLst>
            </a:pPr>
            <a:r>
              <a:rPr lang="en-US" dirty="0">
                <a:solidFill>
                  <a:srgbClr val="005EB8"/>
                </a:solidFill>
              </a:rPr>
              <a:t>4.</a:t>
            </a:r>
            <a:r>
              <a:rPr lang="en-US" sz="1800" i="0" dirty="0">
                <a:solidFill>
                  <a:srgbClr val="005EB8"/>
                </a:solidFill>
                <a:effectLst/>
                <a:latin typeface="Arial" panose="020B0604020202020204" pitchFamily="34" charset="0"/>
              </a:rPr>
              <a:t> Confirm access to community-based support, briefly address barriers, review options and refer as appropriate</a:t>
            </a:r>
            <a:endParaRPr lang="en-US" dirty="0">
              <a:solidFill>
                <a:srgbClr val="005EB8"/>
              </a:solidFill>
            </a:endParaRPr>
          </a:p>
          <a:p>
            <a:pPr marL="1606550" indent="-1425575" algn="l" rtl="0" fontAlgn="base">
              <a:lnSpc>
                <a:spcPct val="229000"/>
              </a:lnSpc>
              <a:spcBef>
                <a:spcPts val="1100"/>
              </a:spcBef>
              <a:spcAft>
                <a:spcPts val="0"/>
              </a:spcAft>
              <a:buNone/>
              <a:tabLst>
                <a:tab pos="1554163" algn="l"/>
                <a:tab pos="1630363" algn="l"/>
              </a:tabLst>
            </a:pPr>
            <a:r>
              <a:rPr lang="en-US" dirty="0">
                <a:solidFill>
                  <a:srgbClr val="005EB8"/>
                </a:solidFill>
              </a:rPr>
              <a:t>5.</a:t>
            </a:r>
            <a:r>
              <a:rPr lang="en-US" i="0" dirty="0">
                <a:solidFill>
                  <a:srgbClr val="005EB8"/>
                </a:solidFill>
                <a:effectLst/>
                <a:latin typeface="Arial" panose="020B0604020202020204" pitchFamily="34" charset="0"/>
              </a:rPr>
              <a:t> Provide a summary and schedule 28-day follow-up</a:t>
            </a:r>
          </a:p>
          <a:p>
            <a:pPr marL="0" indent="0" algn="l" rtl="0" fontAlgn="base">
              <a:lnSpc>
                <a:spcPct val="200000"/>
              </a:lnSpc>
              <a:buNone/>
            </a:pPr>
            <a:endParaRPr lang="en-US" b="0" i="0" dirty="0">
              <a:solidFill>
                <a:srgbClr val="000000"/>
              </a:solidFill>
              <a:effectLst/>
              <a:latin typeface="Segoe UI" panose="020B0502040204020203" pitchFamily="34" charset="0"/>
            </a:endParaRPr>
          </a:p>
          <a:p>
            <a:endParaRPr lang="en-GB" dirty="0"/>
          </a:p>
        </p:txBody>
      </p:sp>
      <p:sp>
        <p:nvSpPr>
          <p:cNvPr id="5" name="Slide Number Placeholder 4">
            <a:extLst>
              <a:ext uri="{FF2B5EF4-FFF2-40B4-BE49-F238E27FC236}">
                <a16:creationId xmlns:a16="http://schemas.microsoft.com/office/drawing/2014/main" id="{D369CDE5-2B6F-7AF6-DAC4-A2370490FD6B}"/>
              </a:ext>
            </a:extLst>
          </p:cNvPr>
          <p:cNvSpPr>
            <a:spLocks noGrp="1"/>
          </p:cNvSpPr>
          <p:nvPr>
            <p:ph type="sldNum" sz="quarter" idx="4294967295"/>
          </p:nvPr>
        </p:nvSpPr>
        <p:spPr>
          <a:xfrm>
            <a:off x="0" y="0"/>
            <a:ext cx="0" cy="0"/>
          </a:xfrm>
        </p:spPr>
        <p:txBody>
          <a:bodyPr/>
          <a:lstStyle/>
          <a:p>
            <a:pPr>
              <a:defRPr/>
            </a:pPr>
            <a:fld id="{2973C72A-733E-48C5-B604-1E5B9ADB0C0C}" type="slidenum">
              <a:rPr lang="en-US" smtClean="0"/>
              <a:pPr>
                <a:defRPr/>
              </a:pPr>
              <a:t>32</a:t>
            </a:fld>
            <a:endParaRPr lang="en-US" dirty="0">
              <a:solidFill>
                <a:srgbClr val="000000"/>
              </a:solidFill>
              <a:latin typeface="Times" pitchFamily="18" charset="0"/>
            </a:endParaRPr>
          </a:p>
        </p:txBody>
      </p:sp>
      <p:pic>
        <p:nvPicPr>
          <p:cNvPr id="8" name="Picture 7">
            <a:extLst>
              <a:ext uri="{FF2B5EF4-FFF2-40B4-BE49-F238E27FC236}">
                <a16:creationId xmlns:a16="http://schemas.microsoft.com/office/drawing/2014/main" id="{AE74C909-1C3D-A490-D2F3-5EA0A7FA96AC}"/>
              </a:ext>
            </a:extLst>
          </p:cNvPr>
          <p:cNvPicPr>
            <a:picLocks noChangeAspect="1"/>
          </p:cNvPicPr>
          <p:nvPr/>
        </p:nvPicPr>
        <p:blipFill>
          <a:blip r:embed="rId3"/>
          <a:srcRect/>
          <a:stretch/>
        </p:blipFill>
        <p:spPr>
          <a:xfrm>
            <a:off x="751911" y="2489202"/>
            <a:ext cx="495300" cy="495300"/>
          </a:xfrm>
          <a:prstGeom prst="rect">
            <a:avLst/>
          </a:prstGeom>
          <a:effectLst>
            <a:outerShdw blurRad="190500" dist="50800" dir="5400000" algn="ctr" rotWithShape="0">
              <a:srgbClr val="000000">
                <a:alpha val="50000"/>
              </a:srgbClr>
            </a:outerShdw>
          </a:effectLst>
        </p:spPr>
      </p:pic>
      <p:pic>
        <p:nvPicPr>
          <p:cNvPr id="9" name="Picture 8">
            <a:extLst>
              <a:ext uri="{FF2B5EF4-FFF2-40B4-BE49-F238E27FC236}">
                <a16:creationId xmlns:a16="http://schemas.microsoft.com/office/drawing/2014/main" id="{D74F981E-794B-37C3-F7A3-83AE34422545}"/>
              </a:ext>
            </a:extLst>
          </p:cNvPr>
          <p:cNvPicPr>
            <a:picLocks noChangeAspect="1"/>
          </p:cNvPicPr>
          <p:nvPr/>
        </p:nvPicPr>
        <p:blipFill>
          <a:blip r:embed="rId4"/>
          <a:srcRect/>
          <a:stretch/>
        </p:blipFill>
        <p:spPr>
          <a:xfrm>
            <a:off x="751911" y="1752458"/>
            <a:ext cx="495300" cy="495300"/>
          </a:xfrm>
          <a:prstGeom prst="rect">
            <a:avLst/>
          </a:prstGeom>
          <a:effectLst>
            <a:outerShdw blurRad="190500" dist="50800" dir="5400000" algn="ctr" rotWithShape="0">
              <a:srgbClr val="000000">
                <a:alpha val="50000"/>
              </a:srgbClr>
            </a:outerShdw>
          </a:effectLst>
        </p:spPr>
      </p:pic>
      <p:pic>
        <p:nvPicPr>
          <p:cNvPr id="10" name="Picture 9">
            <a:extLst>
              <a:ext uri="{FF2B5EF4-FFF2-40B4-BE49-F238E27FC236}">
                <a16:creationId xmlns:a16="http://schemas.microsoft.com/office/drawing/2014/main" id="{A01ABC5C-EC21-D398-B5D5-14C893D41739}"/>
              </a:ext>
            </a:extLst>
          </p:cNvPr>
          <p:cNvPicPr>
            <a:picLocks noChangeAspect="1"/>
          </p:cNvPicPr>
          <p:nvPr/>
        </p:nvPicPr>
        <p:blipFill>
          <a:blip r:embed="rId5"/>
          <a:srcRect/>
          <a:stretch/>
        </p:blipFill>
        <p:spPr>
          <a:xfrm>
            <a:off x="751911" y="5126865"/>
            <a:ext cx="495300" cy="495300"/>
          </a:xfrm>
          <a:prstGeom prst="rect">
            <a:avLst/>
          </a:prstGeom>
          <a:effectLst>
            <a:outerShdw blurRad="190500" dist="50800" dir="5400000" algn="ctr" rotWithShape="0">
              <a:srgbClr val="000000">
                <a:alpha val="50000"/>
              </a:srgbClr>
            </a:outerShdw>
          </a:effectLst>
        </p:spPr>
      </p:pic>
      <p:pic>
        <p:nvPicPr>
          <p:cNvPr id="12" name="Picture 11">
            <a:extLst>
              <a:ext uri="{FF2B5EF4-FFF2-40B4-BE49-F238E27FC236}">
                <a16:creationId xmlns:a16="http://schemas.microsoft.com/office/drawing/2014/main" id="{0D88DBB7-F698-5A43-097F-2FAF308F185A}"/>
              </a:ext>
            </a:extLst>
          </p:cNvPr>
          <p:cNvPicPr>
            <a:picLocks noChangeAspect="1"/>
          </p:cNvPicPr>
          <p:nvPr/>
        </p:nvPicPr>
        <p:blipFill>
          <a:blip r:embed="rId6"/>
          <a:srcRect/>
          <a:stretch/>
        </p:blipFill>
        <p:spPr>
          <a:xfrm>
            <a:off x="751911" y="3364992"/>
            <a:ext cx="495300" cy="495300"/>
          </a:xfrm>
          <a:prstGeom prst="rect">
            <a:avLst/>
          </a:prstGeom>
          <a:effectLst>
            <a:outerShdw blurRad="190500" dist="50800" dir="5400000" algn="ctr" rotWithShape="0">
              <a:srgbClr val="000000">
                <a:alpha val="50000"/>
              </a:srgbClr>
            </a:outerShdw>
          </a:effectLst>
        </p:spPr>
      </p:pic>
      <p:pic>
        <p:nvPicPr>
          <p:cNvPr id="13" name="Picture 12">
            <a:extLst>
              <a:ext uri="{FF2B5EF4-FFF2-40B4-BE49-F238E27FC236}">
                <a16:creationId xmlns:a16="http://schemas.microsoft.com/office/drawing/2014/main" id="{7FAA10AA-FAF0-0C26-AC08-2B41B82356EC}"/>
              </a:ext>
            </a:extLst>
          </p:cNvPr>
          <p:cNvPicPr>
            <a:picLocks noChangeAspect="1"/>
          </p:cNvPicPr>
          <p:nvPr/>
        </p:nvPicPr>
        <p:blipFill>
          <a:blip r:embed="rId4"/>
          <a:srcRect/>
          <a:stretch/>
        </p:blipFill>
        <p:spPr>
          <a:xfrm>
            <a:off x="768093" y="4185175"/>
            <a:ext cx="495300" cy="495300"/>
          </a:xfrm>
          <a:prstGeom prst="rect">
            <a:avLst/>
          </a:prstGeom>
          <a:effectLst>
            <a:outerShdw blurRad="190500" dist="50800" dir="5400000" algn="ctr" rotWithShape="0">
              <a:srgbClr val="000000">
                <a:alpha val="50000"/>
              </a:srgbClr>
            </a:outerShdw>
          </a:effectLst>
        </p:spPr>
      </p:pic>
      <p:sp>
        <p:nvSpPr>
          <p:cNvPr id="11" name="Footer Placeholder 3">
            <a:extLst>
              <a:ext uri="{FF2B5EF4-FFF2-40B4-BE49-F238E27FC236}">
                <a16:creationId xmlns:a16="http://schemas.microsoft.com/office/drawing/2014/main" id="{C4B56350-ADCC-1986-9532-D10AC1BCF32C}"/>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24918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764D0-53A6-C945-84AC-193E4DA64B16}"/>
              </a:ext>
            </a:extLst>
          </p:cNvPr>
          <p:cNvSpPr>
            <a:spLocks noGrp="1"/>
          </p:cNvSpPr>
          <p:nvPr>
            <p:ph type="title"/>
          </p:nvPr>
        </p:nvSpPr>
        <p:spPr/>
        <p:txBody>
          <a:bodyPr/>
          <a:lstStyle/>
          <a:p>
            <a:r>
              <a:rPr lang="en-US" dirty="0"/>
              <a:t>Self-reported validation</a:t>
            </a:r>
          </a:p>
        </p:txBody>
      </p:sp>
      <p:sp>
        <p:nvSpPr>
          <p:cNvPr id="4" name="Text Placeholder 3">
            <a:extLst>
              <a:ext uri="{FF2B5EF4-FFF2-40B4-BE49-F238E27FC236}">
                <a16:creationId xmlns:a16="http://schemas.microsoft.com/office/drawing/2014/main" id="{3D478D85-DD98-CD41-BC3E-3B43DC60DBFA}"/>
              </a:ext>
            </a:extLst>
          </p:cNvPr>
          <p:cNvSpPr>
            <a:spLocks noGrp="1"/>
          </p:cNvSpPr>
          <p:nvPr>
            <p:ph type="body" idx="12"/>
          </p:nvPr>
        </p:nvSpPr>
        <p:spPr/>
        <p:txBody>
          <a:bodyPr/>
          <a:lstStyle/>
          <a:p>
            <a:pPr>
              <a:spcBef>
                <a:spcPts val="1000"/>
              </a:spcBef>
              <a:spcAft>
                <a:spcPts val="1000"/>
              </a:spcAft>
            </a:pPr>
            <a:r>
              <a:rPr lang="en-US" b="1" i="1" dirty="0">
                <a:solidFill>
                  <a:srgbClr val="005EB8"/>
                </a:solidFill>
              </a:rPr>
              <a:t>“How are you getting on, have you managed to stay smokefree following your hospitalisation?”</a:t>
            </a:r>
          </a:p>
          <a:p>
            <a:pPr>
              <a:spcBef>
                <a:spcPts val="1000"/>
              </a:spcBef>
              <a:spcAft>
                <a:spcPts val="1000"/>
              </a:spcAft>
            </a:pPr>
            <a:r>
              <a:rPr lang="en-US" b="1" dirty="0">
                <a:solidFill>
                  <a:srgbClr val="005EB8"/>
                </a:solidFill>
              </a:rPr>
              <a:t>Clarify</a:t>
            </a:r>
          </a:p>
          <a:p>
            <a:pPr lvl="5">
              <a:lnSpc>
                <a:spcPct val="150000"/>
              </a:lnSpc>
              <a:spcBef>
                <a:spcPts val="600"/>
              </a:spcBef>
              <a:spcAft>
                <a:spcPts val="600"/>
              </a:spcAft>
              <a:buFont typeface="Courier New" panose="02070309020205020404" pitchFamily="49" charset="0"/>
              <a:buChar char="o"/>
            </a:pPr>
            <a:r>
              <a:rPr lang="en-US" dirty="0"/>
              <a:t>Yes, not even a puff </a:t>
            </a:r>
          </a:p>
          <a:p>
            <a:pPr lvl="5">
              <a:lnSpc>
                <a:spcPct val="150000"/>
              </a:lnSpc>
              <a:spcBef>
                <a:spcPts val="600"/>
              </a:spcBef>
              <a:spcAft>
                <a:spcPts val="600"/>
              </a:spcAft>
              <a:buFont typeface="Courier New" panose="02070309020205020404" pitchFamily="49" charset="0"/>
              <a:buChar char="o"/>
            </a:pPr>
            <a:r>
              <a:rPr lang="en-US" dirty="0"/>
              <a:t>No, just a few puffs </a:t>
            </a:r>
          </a:p>
          <a:p>
            <a:pPr lvl="5">
              <a:lnSpc>
                <a:spcPct val="150000"/>
              </a:lnSpc>
              <a:spcBef>
                <a:spcPts val="600"/>
              </a:spcBef>
              <a:spcAft>
                <a:spcPts val="600"/>
              </a:spcAft>
              <a:buFont typeface="Courier New" panose="02070309020205020404" pitchFamily="49" charset="0"/>
              <a:buChar char="o"/>
            </a:pPr>
            <a:r>
              <a:rPr lang="en-US" dirty="0"/>
              <a:t>No, between 1 and 5 cigarettes </a:t>
            </a:r>
          </a:p>
          <a:p>
            <a:pPr lvl="5">
              <a:lnSpc>
                <a:spcPct val="150000"/>
              </a:lnSpc>
              <a:spcBef>
                <a:spcPts val="600"/>
              </a:spcBef>
              <a:spcAft>
                <a:spcPts val="600"/>
              </a:spcAft>
              <a:buFont typeface="Courier New" panose="02070309020205020404" pitchFamily="49" charset="0"/>
              <a:buChar char="o"/>
            </a:pPr>
            <a:r>
              <a:rPr lang="en-US" dirty="0"/>
              <a:t>No, more than 5 cigarettes</a:t>
            </a:r>
          </a:p>
        </p:txBody>
      </p:sp>
      <p:sp>
        <p:nvSpPr>
          <p:cNvPr id="5" name="Footer Placeholder 3">
            <a:extLst>
              <a:ext uri="{FF2B5EF4-FFF2-40B4-BE49-F238E27FC236}">
                <a16:creationId xmlns:a16="http://schemas.microsoft.com/office/drawing/2014/main" id="{8FCACA60-4A75-67E0-A54E-8F00D45F78D1}"/>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300075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F26DF-8A5E-0B3C-73AB-C4E78E2B95DF}"/>
              </a:ext>
            </a:extLst>
          </p:cNvPr>
          <p:cNvSpPr>
            <a:spLocks noGrp="1"/>
          </p:cNvSpPr>
          <p:nvPr>
            <p:ph type="title"/>
          </p:nvPr>
        </p:nvSpPr>
        <p:spPr/>
        <p:txBody>
          <a:bodyPr/>
          <a:lstStyle/>
          <a:p>
            <a:r>
              <a:rPr lang="en-US" dirty="0"/>
              <a:t>Strategies aimed at preventing relapse</a:t>
            </a:r>
          </a:p>
        </p:txBody>
      </p:sp>
      <p:sp>
        <p:nvSpPr>
          <p:cNvPr id="3" name="Text Placeholder 2">
            <a:extLst>
              <a:ext uri="{FF2B5EF4-FFF2-40B4-BE49-F238E27FC236}">
                <a16:creationId xmlns:a16="http://schemas.microsoft.com/office/drawing/2014/main" id="{43E25D0D-44C1-08C2-019E-5271554933FD}"/>
              </a:ext>
            </a:extLst>
          </p:cNvPr>
          <p:cNvSpPr>
            <a:spLocks noGrp="1"/>
          </p:cNvSpPr>
          <p:nvPr>
            <p:ph type="body" idx="12"/>
          </p:nvPr>
        </p:nvSpPr>
        <p:spPr>
          <a:xfrm>
            <a:off x="571500" y="1666747"/>
            <a:ext cx="7966604" cy="479156"/>
          </a:xfrm>
        </p:spPr>
        <p:txBody>
          <a:bodyPr/>
          <a:lstStyle/>
          <a:p>
            <a:pPr marL="0" indent="0" algn="ctr">
              <a:buNone/>
            </a:pPr>
            <a:r>
              <a:rPr lang="en-US" b="1" dirty="0">
                <a:solidFill>
                  <a:schemeClr val="accent1"/>
                </a:solidFill>
              </a:rPr>
              <a:t>Evidence for effective relapse prevention strategies is lacking</a:t>
            </a:r>
          </a:p>
        </p:txBody>
      </p:sp>
      <p:pic>
        <p:nvPicPr>
          <p:cNvPr id="5" name="Picture 4">
            <a:extLst>
              <a:ext uri="{FF2B5EF4-FFF2-40B4-BE49-F238E27FC236}">
                <a16:creationId xmlns:a16="http://schemas.microsoft.com/office/drawing/2014/main" id="{50F398D3-6BE9-083A-9714-E4837EE50F93}"/>
              </a:ext>
            </a:extLst>
          </p:cNvPr>
          <p:cNvPicPr>
            <a:picLocks noChangeAspect="1"/>
          </p:cNvPicPr>
          <p:nvPr/>
        </p:nvPicPr>
        <p:blipFill>
          <a:blip r:embed="rId3"/>
          <a:srcRect/>
          <a:stretch/>
        </p:blipFill>
        <p:spPr>
          <a:xfrm>
            <a:off x="623976" y="2298462"/>
            <a:ext cx="1282371" cy="1282371"/>
          </a:xfrm>
          <a:prstGeom prst="rect">
            <a:avLst/>
          </a:prstGeom>
          <a:effectLst>
            <a:outerShdw blurRad="254000" dist="63500" dir="5400000" algn="ctr" rotWithShape="0">
              <a:srgbClr val="000000">
                <a:alpha val="20000"/>
              </a:srgbClr>
            </a:outerShdw>
          </a:effectLst>
        </p:spPr>
      </p:pic>
      <p:sp>
        <p:nvSpPr>
          <p:cNvPr id="6" name="TextBox 5">
            <a:extLst>
              <a:ext uri="{FF2B5EF4-FFF2-40B4-BE49-F238E27FC236}">
                <a16:creationId xmlns:a16="http://schemas.microsoft.com/office/drawing/2014/main" id="{045310C2-5833-5F7B-F148-133823226A70}"/>
              </a:ext>
            </a:extLst>
          </p:cNvPr>
          <p:cNvSpPr txBox="1"/>
          <p:nvPr/>
        </p:nvSpPr>
        <p:spPr>
          <a:xfrm>
            <a:off x="547895"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Remind patients of the nature </a:t>
            </a:r>
          </a:p>
          <a:p>
            <a:pPr algn="ctr">
              <a:lnSpc>
                <a:spcPts val="1600"/>
              </a:lnSpc>
            </a:pPr>
            <a:r>
              <a:rPr lang="en-US" sz="1300" dirty="0">
                <a:latin typeface="Arial" panose="020B0604020202020204" pitchFamily="34" charset="0"/>
                <a:cs typeface="Arial" panose="020B0604020202020204" pitchFamily="34" charset="0"/>
              </a:rPr>
              <a:t>of tobacco dependence and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reinforce the importance of “not just one”</a:t>
            </a:r>
          </a:p>
        </p:txBody>
      </p:sp>
      <p:sp>
        <p:nvSpPr>
          <p:cNvPr id="11" name="TextBox 10">
            <a:extLst>
              <a:ext uri="{FF2B5EF4-FFF2-40B4-BE49-F238E27FC236}">
                <a16:creationId xmlns:a16="http://schemas.microsoft.com/office/drawing/2014/main" id="{8D610F54-3495-6611-B78E-DB679BAA59A3}"/>
              </a:ext>
            </a:extLst>
          </p:cNvPr>
          <p:cNvSpPr txBox="1"/>
          <p:nvPr/>
        </p:nvSpPr>
        <p:spPr>
          <a:xfrm>
            <a:off x="2201314"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Extend use </a:t>
            </a:r>
          </a:p>
          <a:p>
            <a:pPr algn="ctr">
              <a:lnSpc>
                <a:spcPts val="1600"/>
              </a:lnSpc>
            </a:pPr>
            <a:r>
              <a:rPr lang="en-US" sz="1300" dirty="0">
                <a:latin typeface="Arial" panose="020B0604020202020204" pitchFamily="34" charset="0"/>
                <a:cs typeface="Arial" panose="020B0604020202020204" pitchFamily="34" charset="0"/>
              </a:rPr>
              <a:t>of NRT, vape </a:t>
            </a:r>
          </a:p>
          <a:p>
            <a:pPr algn="ctr">
              <a:lnSpc>
                <a:spcPts val="1600"/>
              </a:lnSpc>
            </a:pPr>
            <a:r>
              <a:rPr lang="en-US" sz="1300" dirty="0">
                <a:latin typeface="Arial" panose="020B0604020202020204" pitchFamily="34" charset="0"/>
                <a:cs typeface="Arial" panose="020B0604020202020204" pitchFamily="34" charset="0"/>
              </a:rPr>
              <a:t>or other stop smoking medication</a:t>
            </a:r>
          </a:p>
        </p:txBody>
      </p:sp>
      <p:pic>
        <p:nvPicPr>
          <p:cNvPr id="19" name="Picture 18">
            <a:extLst>
              <a:ext uri="{FF2B5EF4-FFF2-40B4-BE49-F238E27FC236}">
                <a16:creationId xmlns:a16="http://schemas.microsoft.com/office/drawing/2014/main" id="{1E8E5FEC-C02C-14BC-1575-EF5D9A24D25E}"/>
              </a:ext>
            </a:extLst>
          </p:cNvPr>
          <p:cNvPicPr>
            <a:picLocks noChangeAspect="1"/>
          </p:cNvPicPr>
          <p:nvPr/>
        </p:nvPicPr>
        <p:blipFill>
          <a:blip r:embed="rId4"/>
          <a:srcRect/>
          <a:stretch/>
        </p:blipFill>
        <p:spPr>
          <a:xfrm>
            <a:off x="2277395" y="2298462"/>
            <a:ext cx="1282371" cy="1282371"/>
          </a:xfrm>
          <a:prstGeom prst="rect">
            <a:avLst/>
          </a:prstGeom>
          <a:effectLst>
            <a:outerShdw blurRad="254000" dist="63500" dir="5400000" algn="ctr" rotWithShape="0">
              <a:srgbClr val="000000">
                <a:alpha val="20000"/>
              </a:srgbClr>
            </a:outerShdw>
          </a:effectLst>
        </p:spPr>
      </p:pic>
      <p:sp>
        <p:nvSpPr>
          <p:cNvPr id="12" name="TextBox 11">
            <a:extLst>
              <a:ext uri="{FF2B5EF4-FFF2-40B4-BE49-F238E27FC236}">
                <a16:creationId xmlns:a16="http://schemas.microsoft.com/office/drawing/2014/main" id="{B035B6E7-10F4-B8A8-39B5-FBDCF66CE3A7}"/>
              </a:ext>
            </a:extLst>
          </p:cNvPr>
          <p:cNvSpPr txBox="1"/>
          <p:nvPr/>
        </p:nvSpPr>
        <p:spPr>
          <a:xfrm>
            <a:off x="3854733"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Remind patient of continued benefits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of staying smokefree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and personal motives</a:t>
            </a:r>
          </a:p>
        </p:txBody>
      </p:sp>
      <p:pic>
        <p:nvPicPr>
          <p:cNvPr id="20" name="Picture 19">
            <a:extLst>
              <a:ext uri="{FF2B5EF4-FFF2-40B4-BE49-F238E27FC236}">
                <a16:creationId xmlns:a16="http://schemas.microsoft.com/office/drawing/2014/main" id="{3DF3FBD7-D25C-925F-B6F8-AF3DFFC968E0}"/>
              </a:ext>
            </a:extLst>
          </p:cNvPr>
          <p:cNvPicPr>
            <a:picLocks noChangeAspect="1"/>
          </p:cNvPicPr>
          <p:nvPr/>
        </p:nvPicPr>
        <p:blipFill>
          <a:blip r:embed="rId5"/>
          <a:srcRect/>
          <a:stretch/>
        </p:blipFill>
        <p:spPr>
          <a:xfrm>
            <a:off x="3930814" y="2298462"/>
            <a:ext cx="1282371" cy="1282371"/>
          </a:xfrm>
          <a:prstGeom prst="rect">
            <a:avLst/>
          </a:prstGeom>
          <a:effectLst>
            <a:outerShdw blurRad="254000" dist="63500" dir="5400000" algn="ctr" rotWithShape="0">
              <a:srgbClr val="000000">
                <a:alpha val="20000"/>
              </a:srgbClr>
            </a:outerShdw>
          </a:effectLst>
        </p:spPr>
      </p:pic>
      <p:sp>
        <p:nvSpPr>
          <p:cNvPr id="13" name="TextBox 12">
            <a:extLst>
              <a:ext uri="{FF2B5EF4-FFF2-40B4-BE49-F238E27FC236}">
                <a16:creationId xmlns:a16="http://schemas.microsoft.com/office/drawing/2014/main" id="{892037B1-7520-FDCE-3750-48EE0D166DED}"/>
              </a:ext>
            </a:extLst>
          </p:cNvPr>
          <p:cNvSpPr txBox="1"/>
          <p:nvPr/>
        </p:nvSpPr>
        <p:spPr>
          <a:xfrm>
            <a:off x="5508153"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Ensure patient is linked to specialist support</a:t>
            </a:r>
          </a:p>
          <a:p>
            <a:pPr algn="ctr">
              <a:lnSpc>
                <a:spcPts val="1600"/>
              </a:lnSpc>
            </a:pPr>
            <a:endParaRPr lang="en-US" sz="1300" dirty="0">
              <a:latin typeface="Arial" panose="020B0604020202020204" pitchFamily="34" charset="0"/>
              <a:cs typeface="Arial" panose="020B0604020202020204" pitchFamily="34" charset="0"/>
            </a:endParaRPr>
          </a:p>
          <a:p>
            <a:pPr algn="ctr">
              <a:lnSpc>
                <a:spcPts val="1600"/>
              </a:lnSpc>
            </a:pPr>
            <a:r>
              <a:rPr lang="en-US" sz="1300" dirty="0">
                <a:latin typeface="Arial" panose="020B0604020202020204" pitchFamily="34" charset="0"/>
                <a:cs typeface="Arial" panose="020B0604020202020204" pitchFamily="34" charset="0"/>
              </a:rPr>
              <a:t>Enlist the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support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of friends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and family</a:t>
            </a:r>
          </a:p>
        </p:txBody>
      </p:sp>
      <p:pic>
        <p:nvPicPr>
          <p:cNvPr id="21" name="Picture 20">
            <a:extLst>
              <a:ext uri="{FF2B5EF4-FFF2-40B4-BE49-F238E27FC236}">
                <a16:creationId xmlns:a16="http://schemas.microsoft.com/office/drawing/2014/main" id="{97E16469-A908-5128-A72E-E658CC7CC738}"/>
              </a:ext>
            </a:extLst>
          </p:cNvPr>
          <p:cNvPicPr>
            <a:picLocks noChangeAspect="1"/>
          </p:cNvPicPr>
          <p:nvPr/>
        </p:nvPicPr>
        <p:blipFill>
          <a:blip r:embed="rId6"/>
          <a:srcRect/>
          <a:stretch/>
        </p:blipFill>
        <p:spPr>
          <a:xfrm>
            <a:off x="5584234" y="2298462"/>
            <a:ext cx="1282371" cy="1282371"/>
          </a:xfrm>
          <a:prstGeom prst="rect">
            <a:avLst/>
          </a:prstGeom>
          <a:effectLst>
            <a:outerShdw blurRad="254000" dist="63500" dir="5400000" algn="ctr" rotWithShape="0">
              <a:srgbClr val="000000">
                <a:alpha val="20000"/>
              </a:srgbClr>
            </a:outerShdw>
          </a:effectLst>
        </p:spPr>
      </p:pic>
      <p:sp>
        <p:nvSpPr>
          <p:cNvPr id="14" name="TextBox 13">
            <a:extLst>
              <a:ext uri="{FF2B5EF4-FFF2-40B4-BE49-F238E27FC236}">
                <a16:creationId xmlns:a16="http://schemas.microsoft.com/office/drawing/2014/main" id="{856ABD40-F3B0-A736-44CB-4DA0277DD628}"/>
              </a:ext>
            </a:extLst>
          </p:cNvPr>
          <p:cNvSpPr txBox="1"/>
          <p:nvPr/>
        </p:nvSpPr>
        <p:spPr>
          <a:xfrm>
            <a:off x="7161573" y="3722764"/>
            <a:ext cx="1434532" cy="1922129"/>
          </a:xfrm>
          <a:prstGeom prst="rect">
            <a:avLst/>
          </a:prstGeom>
          <a:noFill/>
        </p:spPr>
        <p:txBody>
          <a:bodyPr wrap="square" rtlCol="0">
            <a:noAutofit/>
          </a:bodyPr>
          <a:lstStyle/>
          <a:p>
            <a:pPr algn="ctr">
              <a:lnSpc>
                <a:spcPts val="1600"/>
              </a:lnSpc>
            </a:pPr>
            <a:r>
              <a:rPr lang="en-US" sz="1300" dirty="0">
                <a:latin typeface="Arial" panose="020B0604020202020204" pitchFamily="34" charset="0"/>
                <a:cs typeface="Arial" panose="020B0604020202020204" pitchFamily="34" charset="0"/>
              </a:rPr>
              <a:t>Prompt patient to anticipate wanting to smoke and to think of possible alternatives when these feelings arise (“If, then” plans)</a:t>
            </a:r>
          </a:p>
        </p:txBody>
      </p:sp>
      <p:pic>
        <p:nvPicPr>
          <p:cNvPr id="22" name="Picture 21">
            <a:extLst>
              <a:ext uri="{FF2B5EF4-FFF2-40B4-BE49-F238E27FC236}">
                <a16:creationId xmlns:a16="http://schemas.microsoft.com/office/drawing/2014/main" id="{B8551480-877C-CE00-DA3D-24C1673C33F2}"/>
              </a:ext>
            </a:extLst>
          </p:cNvPr>
          <p:cNvPicPr>
            <a:picLocks noChangeAspect="1"/>
          </p:cNvPicPr>
          <p:nvPr/>
        </p:nvPicPr>
        <p:blipFill>
          <a:blip r:embed="rId7"/>
          <a:srcRect/>
          <a:stretch/>
        </p:blipFill>
        <p:spPr>
          <a:xfrm>
            <a:off x="7237654" y="2298462"/>
            <a:ext cx="1282371" cy="1282371"/>
          </a:xfrm>
          <a:prstGeom prst="rect">
            <a:avLst/>
          </a:prstGeom>
          <a:effectLst>
            <a:outerShdw blurRad="254000" dist="63500" dir="5400000" algn="ctr" rotWithShape="0">
              <a:srgbClr val="000000">
                <a:alpha val="20000"/>
              </a:srgbClr>
            </a:outerShdw>
          </a:effectLst>
        </p:spPr>
      </p:pic>
      <p:sp>
        <p:nvSpPr>
          <p:cNvPr id="7" name="Footer Placeholder 3">
            <a:extLst>
              <a:ext uri="{FF2B5EF4-FFF2-40B4-BE49-F238E27FC236}">
                <a16:creationId xmlns:a16="http://schemas.microsoft.com/office/drawing/2014/main" id="{67A82855-E1DA-8EA2-8496-A3CFDC8514A5}"/>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09906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500"/>
                            </p:stCondLst>
                            <p:childTnLst>
                              <p:par>
                                <p:cTn id="23" presetID="10" presetClass="entr" presetSubtype="0" fill="hold" grpId="0" nodeType="afterEffect">
                                  <p:stCondLst>
                                    <p:cond delay="5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childTnLst>
                          </p:cTn>
                        </p:par>
                        <p:par>
                          <p:cTn id="31" fill="hold">
                            <p:stCondLst>
                              <p:cond delay="500"/>
                            </p:stCondLst>
                            <p:childTnLst>
                              <p:par>
                                <p:cTn id="32" presetID="10" presetClass="entr" presetSubtype="0" fill="hold" grpId="0" nodeType="afterEffect">
                                  <p:stCondLst>
                                    <p:cond delay="5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500"/>
                            </p:stCondLst>
                            <p:childTnLst>
                              <p:par>
                                <p:cTn id="41" presetID="10" presetClass="entr" presetSubtype="0" fill="hold" grpId="0" nodeType="afterEffect">
                                  <p:stCondLst>
                                    <p:cond delay="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500"/>
                            </p:stCondLst>
                            <p:childTnLst>
                              <p:par>
                                <p:cTn id="50" presetID="10" presetClass="entr" presetSubtype="0" fill="hold" grpId="0" nodeType="afterEffect">
                                  <p:stCondLst>
                                    <p:cond delay="50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11" grpId="0"/>
      <p:bldP spid="12" grpId="0"/>
      <p:bldP spid="13" grpId="0"/>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1EA5418-DB21-0A15-4625-C67C77B63972}"/>
              </a:ext>
            </a:extLst>
          </p:cNvPr>
          <p:cNvSpPr txBox="1">
            <a:spLocks/>
          </p:cNvSpPr>
          <p:nvPr/>
        </p:nvSpPr>
        <p:spPr bwMode="auto">
          <a:xfrm>
            <a:off x="4306026" y="2518282"/>
            <a:ext cx="4171038" cy="345532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000"/>
              </a:lnSpc>
              <a:spcBef>
                <a:spcPts val="0"/>
              </a:spcBef>
              <a:spcAft>
                <a:spcPts val="2200"/>
              </a:spcAft>
              <a:buNone/>
            </a:pPr>
            <a:r>
              <a:rPr lang="en-US" sz="3200" b="1" dirty="0">
                <a:solidFill>
                  <a:schemeClr val="bg2"/>
                </a:solidFill>
              </a:rPr>
              <a:t>How would </a:t>
            </a:r>
            <a:br>
              <a:rPr lang="en-US" sz="3200" b="1" dirty="0">
                <a:solidFill>
                  <a:schemeClr val="bg2"/>
                </a:solidFill>
              </a:rPr>
            </a:br>
            <a:r>
              <a:rPr lang="en-US" sz="3200" b="1" dirty="0">
                <a:solidFill>
                  <a:schemeClr val="bg2"/>
                </a:solidFill>
              </a:rPr>
              <a:t>you respond?</a:t>
            </a:r>
            <a:endParaRPr lang="en-US" sz="3200" dirty="0">
              <a:solidFill>
                <a:schemeClr val="bg2"/>
              </a:solidFill>
            </a:endParaRPr>
          </a:p>
        </p:txBody>
      </p:sp>
      <p:grpSp>
        <p:nvGrpSpPr>
          <p:cNvPr id="4" name="Group 3">
            <a:extLst>
              <a:ext uri="{FF2B5EF4-FFF2-40B4-BE49-F238E27FC236}">
                <a16:creationId xmlns:a16="http://schemas.microsoft.com/office/drawing/2014/main" id="{9F2D9B09-7C5A-E7DF-27FC-BCC0834D81A5}"/>
              </a:ext>
            </a:extLst>
          </p:cNvPr>
          <p:cNvGrpSpPr/>
          <p:nvPr/>
        </p:nvGrpSpPr>
        <p:grpSpPr>
          <a:xfrm>
            <a:off x="774454" y="2518282"/>
            <a:ext cx="3134930" cy="3455321"/>
            <a:chOff x="275666" y="1701339"/>
            <a:chExt cx="3134930" cy="3455321"/>
          </a:xfrm>
          <a:effectLst>
            <a:outerShdw blurRad="317500" dist="76200" dir="5400000" algn="ctr" rotWithShape="0">
              <a:srgbClr val="000000">
                <a:alpha val="25000"/>
              </a:srgbClr>
            </a:outerShdw>
          </a:effectLst>
        </p:grpSpPr>
        <p:sp>
          <p:nvSpPr>
            <p:cNvPr id="5" name="Rectangle 4">
              <a:extLst>
                <a:ext uri="{FF2B5EF4-FFF2-40B4-BE49-F238E27FC236}">
                  <a16:creationId xmlns:a16="http://schemas.microsoft.com/office/drawing/2014/main" id="{7A2EE37C-DFEE-7A66-78E9-821825F0FF2B}"/>
                </a:ext>
              </a:extLst>
            </p:cNvPr>
            <p:cNvSpPr/>
            <p:nvPr/>
          </p:nvSpPr>
          <p:spPr bwMode="auto">
            <a:xfrm rot="18900000">
              <a:off x="2937897" y="3192651"/>
              <a:ext cx="472699" cy="472699"/>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Rounded Rectangle 5">
              <a:extLst>
                <a:ext uri="{FF2B5EF4-FFF2-40B4-BE49-F238E27FC236}">
                  <a16:creationId xmlns:a16="http://schemas.microsoft.com/office/drawing/2014/main" id="{0C2339EB-3140-BBB0-24EB-A05B1083F003}"/>
                </a:ext>
              </a:extLst>
            </p:cNvPr>
            <p:cNvSpPr/>
            <p:nvPr/>
          </p:nvSpPr>
          <p:spPr bwMode="auto">
            <a:xfrm>
              <a:off x="275666" y="1701339"/>
              <a:ext cx="3009976" cy="3455321"/>
            </a:xfrm>
            <a:prstGeom prst="roundRect">
              <a:avLst>
                <a:gd name="adj" fmla="val 6034"/>
              </a:avLst>
            </a:prstGeom>
            <a:solidFill>
              <a:schemeClr val="accent1"/>
            </a:solidFill>
            <a:ln w="9525">
              <a:noFill/>
              <a:miter lim="800000"/>
              <a:headEnd/>
              <a:tailEnd/>
            </a:ln>
            <a:effectLst/>
          </p:spPr>
          <p:txBody>
            <a:bodyPr rot="0" vert="horz" wrap="square" lIns="0" tIns="0" rIns="0" bIns="0" rtlCol="0" anchor="ctr" anchorCtr="0" upright="1">
              <a:noAutofit/>
            </a:bodyPr>
            <a:lstStyle/>
            <a:p>
              <a:pPr algn="ctr">
                <a:lnSpc>
                  <a:spcPts val="4000"/>
                </a:lnSpc>
                <a:spcAft>
                  <a:spcPts val="0"/>
                </a:spcAft>
              </a:pPr>
              <a:r>
                <a:rPr lang="en-US" sz="3200" b="1" dirty="0">
                  <a:solidFill>
                    <a:schemeClr val="bg1"/>
                  </a:solidFill>
                  <a:effectLst/>
                  <a:latin typeface="Arial" panose="020B0604020202020204" pitchFamily="34" charset="0"/>
                  <a:ea typeface="Calibri"/>
                  <a:cs typeface="Arial" panose="020B0604020202020204" pitchFamily="34" charset="0"/>
                </a:rPr>
                <a:t>FAQs:</a:t>
              </a:r>
            </a:p>
            <a:p>
              <a:pPr algn="ctr">
                <a:lnSpc>
                  <a:spcPts val="4000"/>
                </a:lnSpc>
                <a:spcAft>
                  <a:spcPts val="0"/>
                </a:spcAft>
              </a:pPr>
              <a:r>
                <a:rPr lang="en-US" sz="3200" dirty="0">
                  <a:solidFill>
                    <a:schemeClr val="bg1"/>
                  </a:solidFill>
                  <a:effectLst/>
                  <a:latin typeface="Arial" panose="020B0604020202020204" pitchFamily="34" charset="0"/>
                  <a:ea typeface="Calibri"/>
                  <a:cs typeface="Arial" panose="020B0604020202020204" pitchFamily="34" charset="0"/>
                </a:rPr>
                <a:t>Patient </a:t>
              </a:r>
              <a:br>
                <a:rPr lang="en-US" sz="3200" dirty="0">
                  <a:solidFill>
                    <a:schemeClr val="bg1"/>
                  </a:solidFill>
                  <a:effectLst/>
                  <a:latin typeface="Arial" panose="020B0604020202020204" pitchFamily="34" charset="0"/>
                  <a:ea typeface="Calibri"/>
                  <a:cs typeface="Arial" panose="020B0604020202020204" pitchFamily="34" charset="0"/>
                </a:rPr>
              </a:br>
              <a:r>
                <a:rPr lang="en-US" sz="3200" dirty="0">
                  <a:solidFill>
                    <a:schemeClr val="bg1"/>
                  </a:solidFill>
                  <a:effectLst/>
                  <a:latin typeface="Arial" panose="020B0604020202020204" pitchFamily="34" charset="0"/>
                  <a:ea typeface="Calibri"/>
                  <a:cs typeface="Arial" panose="020B0604020202020204" pitchFamily="34" charset="0"/>
                </a:rPr>
                <a:t>and staff </a:t>
              </a:r>
              <a:br>
                <a:rPr lang="en-US" sz="3200" dirty="0">
                  <a:solidFill>
                    <a:schemeClr val="bg1"/>
                  </a:solidFill>
                  <a:effectLst/>
                  <a:latin typeface="Arial" panose="020B0604020202020204" pitchFamily="34" charset="0"/>
                  <a:ea typeface="Calibri"/>
                  <a:cs typeface="Arial" panose="020B0604020202020204" pitchFamily="34" charset="0"/>
                </a:rPr>
              </a:br>
              <a:r>
                <a:rPr lang="en-US" sz="3200" dirty="0">
                  <a:solidFill>
                    <a:schemeClr val="bg1"/>
                  </a:solidFill>
                  <a:effectLst/>
                  <a:latin typeface="Arial" panose="020B0604020202020204" pitchFamily="34" charset="0"/>
                  <a:ea typeface="Calibri"/>
                  <a:cs typeface="Arial" panose="020B0604020202020204" pitchFamily="34" charset="0"/>
                </a:rPr>
                <a:t>scenarios</a:t>
              </a:r>
            </a:p>
          </p:txBody>
        </p:sp>
      </p:grpSp>
    </p:spTree>
    <p:extLst>
      <p:ext uri="{BB962C8B-B14F-4D97-AF65-F5344CB8AC3E}">
        <p14:creationId xmlns:p14="http://schemas.microsoft.com/office/powerpoint/2010/main" val="126901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B83F91A-AAB1-2E8F-645F-2722AD1DEFC0}"/>
              </a:ext>
            </a:extLst>
          </p:cNvPr>
          <p:cNvSpPr>
            <a:spLocks noGrp="1"/>
          </p:cNvSpPr>
          <p:nvPr>
            <p:ph type="body" sz="quarter" idx="10"/>
          </p:nvPr>
        </p:nvSpPr>
        <p:spPr/>
        <p:txBody>
          <a:bodyPr/>
          <a:lstStyle/>
          <a:p>
            <a:pPr algn="ctr"/>
            <a:r>
              <a:rPr lang="en-GB" dirty="0"/>
              <a:t>Course evaluation </a:t>
            </a:r>
          </a:p>
          <a:p>
            <a:pPr algn="ctr"/>
            <a:r>
              <a:rPr lang="en-GB" dirty="0"/>
              <a:t>and wrap-up</a:t>
            </a:r>
          </a:p>
          <a:p>
            <a:pPr algn="ctr"/>
            <a:endParaRPr lang="en-GB" dirty="0"/>
          </a:p>
        </p:txBody>
      </p:sp>
    </p:spTree>
    <p:extLst>
      <p:ext uri="{BB962C8B-B14F-4D97-AF65-F5344CB8AC3E}">
        <p14:creationId xmlns:p14="http://schemas.microsoft.com/office/powerpoint/2010/main" val="29979614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9498EA1-B901-0B81-758A-2268EA15EDCE}"/>
              </a:ext>
            </a:extLst>
          </p:cNvPr>
          <p:cNvGrpSpPr>
            <a:grpSpLocks/>
          </p:cNvGrpSpPr>
          <p:nvPr/>
        </p:nvGrpSpPr>
        <p:grpSpPr>
          <a:xfrm>
            <a:off x="9585723" y="58644"/>
            <a:ext cx="9153972" cy="6872559"/>
            <a:chOff x="-4986" y="-7801"/>
            <a:chExt cx="9153972" cy="6872559"/>
          </a:xfrm>
        </p:grpSpPr>
        <p:sp>
          <p:nvSpPr>
            <p:cNvPr id="22" name="Rectangle 21">
              <a:extLst>
                <a:ext uri="{FF2B5EF4-FFF2-40B4-BE49-F238E27FC236}">
                  <a16:creationId xmlns:a16="http://schemas.microsoft.com/office/drawing/2014/main" id="{0555CBCC-F8A3-96EF-13A6-943C42966BDF}"/>
                </a:ext>
              </a:extLst>
            </p:cNvPr>
            <p:cNvSpPr>
              <a:spLocks/>
            </p:cNvSpPr>
            <p:nvPr/>
          </p:nvSpPr>
          <p:spPr bwMode="auto">
            <a:xfrm flipV="1">
              <a:off x="1591" y="-7801"/>
              <a:ext cx="9144001" cy="3961673"/>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Rectangle 2">
              <a:extLst>
                <a:ext uri="{FF2B5EF4-FFF2-40B4-BE49-F238E27FC236}">
                  <a16:creationId xmlns:a16="http://schemas.microsoft.com/office/drawing/2014/main" id="{9AD400D6-FD65-133A-B6B2-8DC851503AC8}"/>
                </a:ext>
              </a:extLst>
            </p:cNvPr>
            <p:cNvSpPr>
              <a:spLocks/>
            </p:cNvSpPr>
            <p:nvPr/>
          </p:nvSpPr>
          <p:spPr bwMode="auto">
            <a:xfrm>
              <a:off x="-4986" y="3944744"/>
              <a:ext cx="9153972" cy="292001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23" name="Rectangle 22">
            <a:extLst>
              <a:ext uri="{FF2B5EF4-FFF2-40B4-BE49-F238E27FC236}">
                <a16:creationId xmlns:a16="http://schemas.microsoft.com/office/drawing/2014/main" id="{3B3F770E-9C60-814F-47E3-15B46CAA48DE}"/>
              </a:ext>
            </a:extLst>
          </p:cNvPr>
          <p:cNvSpPr/>
          <p:nvPr/>
        </p:nvSpPr>
        <p:spPr bwMode="auto">
          <a:xfrm>
            <a:off x="0" y="3905054"/>
            <a:ext cx="9153972" cy="292001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2" name="Graphic 40">
            <a:extLst>
              <a:ext uri="{FF2B5EF4-FFF2-40B4-BE49-F238E27FC236}">
                <a16:creationId xmlns:a16="http://schemas.microsoft.com/office/drawing/2014/main" id="{0E0D696B-100C-BDE7-D8F4-8D1D6B1C29F7}"/>
              </a:ext>
            </a:extLst>
          </p:cNvPr>
          <p:cNvGrpSpPr/>
          <p:nvPr/>
        </p:nvGrpSpPr>
        <p:grpSpPr>
          <a:xfrm>
            <a:off x="1806302" y="2040952"/>
            <a:ext cx="5534495" cy="1329398"/>
            <a:chOff x="1806302" y="1924806"/>
            <a:chExt cx="5534495" cy="1329398"/>
          </a:xfrm>
          <a:noFill/>
        </p:grpSpPr>
        <p:sp>
          <p:nvSpPr>
            <p:cNvPr id="43" name="Freeform 42">
              <a:extLst>
                <a:ext uri="{FF2B5EF4-FFF2-40B4-BE49-F238E27FC236}">
                  <a16:creationId xmlns:a16="http://schemas.microsoft.com/office/drawing/2014/main" id="{672C13AF-9963-2E69-C455-584AEF04F824}"/>
                </a:ext>
              </a:extLst>
            </p:cNvPr>
            <p:cNvSpPr/>
            <p:nvPr/>
          </p:nvSpPr>
          <p:spPr>
            <a:xfrm>
              <a:off x="1806302" y="1924806"/>
              <a:ext cx="5534495" cy="1329398"/>
            </a:xfrm>
            <a:custGeom>
              <a:avLst/>
              <a:gdLst>
                <a:gd name="connsiteX0" fmla="*/ 0 w 5534495"/>
                <a:gd name="connsiteY0" fmla="*/ 1329399 h 1329398"/>
                <a:gd name="connsiteX1" fmla="*/ 0 w 5534495"/>
                <a:gd name="connsiteY1" fmla="*/ 158871 h 1329398"/>
                <a:gd name="connsiteX2" fmla="*/ 158804 w 5534495"/>
                <a:gd name="connsiteY2" fmla="*/ 0 h 1329398"/>
                <a:gd name="connsiteX3" fmla="*/ 5375692 w 5534495"/>
                <a:gd name="connsiteY3" fmla="*/ 0 h 1329398"/>
                <a:gd name="connsiteX4" fmla="*/ 5534496 w 5534495"/>
                <a:gd name="connsiteY4" fmla="*/ 158871 h 1329398"/>
                <a:gd name="connsiteX5" fmla="*/ 5534496 w 5534495"/>
                <a:gd name="connsiteY5" fmla="*/ 1329399 h 132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34495" h="1329398">
                  <a:moveTo>
                    <a:pt x="0" y="1329399"/>
                  </a:moveTo>
                  <a:lnTo>
                    <a:pt x="0" y="158871"/>
                  </a:lnTo>
                  <a:cubicBezTo>
                    <a:pt x="0" y="71094"/>
                    <a:pt x="71064" y="0"/>
                    <a:pt x="158804" y="0"/>
                  </a:cubicBezTo>
                  <a:lnTo>
                    <a:pt x="5375692" y="0"/>
                  </a:lnTo>
                  <a:cubicBezTo>
                    <a:pt x="5463432" y="0"/>
                    <a:pt x="5534496" y="71094"/>
                    <a:pt x="5534496" y="158871"/>
                  </a:cubicBezTo>
                  <a:lnTo>
                    <a:pt x="5534496" y="1329399"/>
                  </a:lnTo>
                </a:path>
              </a:pathLst>
            </a:custGeom>
            <a:noFill/>
            <a:ln w="47446" cap="flat">
              <a:solidFill>
                <a:schemeClr val="accent3"/>
              </a:solidFill>
              <a:prstDash val="solid"/>
              <a:miter/>
            </a:ln>
          </p:spPr>
          <p:txBody>
            <a:bodyPr rtlCol="0" anchor="ctr"/>
            <a:lstStyle/>
            <a:p>
              <a:endParaRPr lang="en-US" dirty="0"/>
            </a:p>
          </p:txBody>
        </p:sp>
        <p:sp>
          <p:nvSpPr>
            <p:cNvPr id="44" name="Freeform 43">
              <a:extLst>
                <a:ext uri="{FF2B5EF4-FFF2-40B4-BE49-F238E27FC236}">
                  <a16:creationId xmlns:a16="http://schemas.microsoft.com/office/drawing/2014/main" id="{2F383A84-F0C5-3F31-8293-2CB7A9FEFCBA}"/>
                </a:ext>
              </a:extLst>
            </p:cNvPr>
            <p:cNvSpPr/>
            <p:nvPr/>
          </p:nvSpPr>
          <p:spPr>
            <a:xfrm>
              <a:off x="4573592" y="1924806"/>
              <a:ext cx="8380" cy="1329398"/>
            </a:xfrm>
            <a:custGeom>
              <a:avLst/>
              <a:gdLst>
                <a:gd name="connsiteX0" fmla="*/ 0 w 8380"/>
                <a:gd name="connsiteY0" fmla="*/ 0 h 1329398"/>
                <a:gd name="connsiteX1" fmla="*/ 0 w 8380"/>
                <a:gd name="connsiteY1" fmla="*/ 1329399 h 1329398"/>
              </a:gdLst>
              <a:ahLst/>
              <a:cxnLst>
                <a:cxn ang="0">
                  <a:pos x="connsiteX0" y="connsiteY0"/>
                </a:cxn>
                <a:cxn ang="0">
                  <a:pos x="connsiteX1" y="connsiteY1"/>
                </a:cxn>
              </a:cxnLst>
              <a:rect l="l" t="t" r="r" b="b"/>
              <a:pathLst>
                <a:path w="8380" h="1329398">
                  <a:moveTo>
                    <a:pt x="0" y="0"/>
                  </a:moveTo>
                  <a:lnTo>
                    <a:pt x="0" y="1329399"/>
                  </a:lnTo>
                </a:path>
              </a:pathLst>
            </a:custGeom>
            <a:ln w="47446" cap="flat">
              <a:solidFill>
                <a:schemeClr val="accent3"/>
              </a:solidFill>
              <a:prstDash val="solid"/>
              <a:miter/>
            </a:ln>
          </p:spPr>
          <p:txBody>
            <a:bodyPr rtlCol="0" anchor="ctr"/>
            <a:lstStyle/>
            <a:p>
              <a:endParaRPr lang="en-US" dirty="0"/>
            </a:p>
          </p:txBody>
        </p:sp>
      </p:grpSp>
      <p:sp>
        <p:nvSpPr>
          <p:cNvPr id="2" name="Title 1">
            <a:extLst>
              <a:ext uri="{FF2B5EF4-FFF2-40B4-BE49-F238E27FC236}">
                <a16:creationId xmlns:a16="http://schemas.microsoft.com/office/drawing/2014/main" id="{C4531C3A-AC8D-0E52-165B-9B8BBC903276}"/>
              </a:ext>
            </a:extLst>
          </p:cNvPr>
          <p:cNvSpPr>
            <a:spLocks noGrp="1"/>
          </p:cNvSpPr>
          <p:nvPr>
            <p:ph type="title" idx="4294967295"/>
          </p:nvPr>
        </p:nvSpPr>
        <p:spPr>
          <a:xfrm>
            <a:off x="9972" y="352207"/>
            <a:ext cx="9144000" cy="1131888"/>
          </a:xfrm>
        </p:spPr>
        <p:txBody>
          <a:bodyPr/>
          <a:lstStyle/>
          <a:p>
            <a:pPr algn="ctr"/>
            <a:r>
              <a:rPr lang="en-US" b="1" dirty="0"/>
              <a:t>A Trust-Wide Approach</a:t>
            </a:r>
            <a:endParaRPr lang="en-US" dirty="0"/>
          </a:p>
        </p:txBody>
      </p:sp>
      <p:sp>
        <p:nvSpPr>
          <p:cNvPr id="79" name="TextBox 78">
            <a:extLst>
              <a:ext uri="{FF2B5EF4-FFF2-40B4-BE49-F238E27FC236}">
                <a16:creationId xmlns:a16="http://schemas.microsoft.com/office/drawing/2014/main" id="{16BD2193-336B-3192-10F8-419BF201F4DB}"/>
              </a:ext>
            </a:extLst>
          </p:cNvPr>
          <p:cNvSpPr txBox="1"/>
          <p:nvPr/>
        </p:nvSpPr>
        <p:spPr bwMode="auto">
          <a:xfrm>
            <a:off x="9919855" y="3738101"/>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12" name="1">
            <a:extLst>
              <a:ext uri="{FF2B5EF4-FFF2-40B4-BE49-F238E27FC236}">
                <a16:creationId xmlns:a16="http://schemas.microsoft.com/office/drawing/2014/main" id="{9AF515AC-AFC1-59DE-0260-C9D0BB129E4E}"/>
              </a:ext>
            </a:extLst>
          </p:cNvPr>
          <p:cNvSpPr txBox="1">
            <a:spLocks/>
          </p:cNvSpPr>
          <p:nvPr/>
        </p:nvSpPr>
        <p:spPr bwMode="auto">
          <a:xfrm rot="10800000">
            <a:off x="694932" y="2461976"/>
            <a:ext cx="2397395" cy="3628323"/>
          </a:xfrm>
          <a:prstGeom prst="rect">
            <a:avLst/>
          </a:prstGeom>
          <a:gradFill>
            <a:gsLst>
              <a:gs pos="50000">
                <a:schemeClr val="accent3">
                  <a:lumMod val="20000"/>
                  <a:lumOff val="80000"/>
                </a:schemeClr>
              </a:gs>
              <a:gs pos="0">
                <a:schemeClr val="bg1"/>
              </a:gs>
              <a:gs pos="100000">
                <a:schemeClr val="accent1">
                  <a:lumMod val="40000"/>
                  <a:lumOff val="60000"/>
                </a:schemeClr>
              </a:gs>
            </a:gsLst>
            <a:lin ang="5400000" scaled="0"/>
          </a:gradFill>
          <a:ln w="50800">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23ADA6A0-2BB7-6758-3BB1-DE0C8158EFF3}"/>
              </a:ext>
            </a:extLst>
          </p:cNvPr>
          <p:cNvSpPr/>
          <p:nvPr/>
        </p:nvSpPr>
        <p:spPr bwMode="auto">
          <a:xfrm>
            <a:off x="694932" y="2461978"/>
            <a:ext cx="2397397" cy="1032946"/>
          </a:xfrm>
          <a:prstGeom prst="rect">
            <a:avLst/>
          </a:prstGeom>
          <a:solidFill>
            <a:srgbClr val="005EB8"/>
          </a:solidFill>
          <a:ln w="508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4" name="1">
            <a:extLst>
              <a:ext uri="{FF2B5EF4-FFF2-40B4-BE49-F238E27FC236}">
                <a16:creationId xmlns:a16="http://schemas.microsoft.com/office/drawing/2014/main" id="{A397E5D7-9D3F-0949-842B-E37A8B9B98B2}"/>
              </a:ext>
            </a:extLst>
          </p:cNvPr>
          <p:cNvSpPr txBox="1">
            <a:spLocks/>
          </p:cNvSpPr>
          <p:nvPr/>
        </p:nvSpPr>
        <p:spPr bwMode="auto">
          <a:xfrm>
            <a:off x="1644089" y="2658485"/>
            <a:ext cx="1413668" cy="637309"/>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1200"/>
              </a:spcBef>
              <a:spcAft>
                <a:spcPts val="1200"/>
              </a:spcAft>
              <a:buNone/>
            </a:pPr>
            <a:r>
              <a:rPr lang="en-US" sz="1700" b="1" dirty="0">
                <a:solidFill>
                  <a:schemeClr val="bg1"/>
                </a:solidFill>
                <a:latin typeface="Arial" panose="020B0604020202020204" pitchFamily="34" charset="0"/>
                <a:cs typeface="Arial" panose="020B0604020202020204" pitchFamily="34" charset="0"/>
              </a:rPr>
              <a:t>Leadership</a:t>
            </a:r>
            <a:endParaRPr lang="en-US" sz="1700" dirty="0">
              <a:solidFill>
                <a:schemeClr val="bg1"/>
              </a:solidFill>
              <a:latin typeface="Arial" panose="020B0604020202020204" pitchFamily="34" charset="0"/>
              <a:cs typeface="Arial" panose="020B0604020202020204" pitchFamily="34" charset="0"/>
            </a:endParaRPr>
          </a:p>
        </p:txBody>
      </p:sp>
      <p:sp>
        <p:nvSpPr>
          <p:cNvPr id="15" name="1">
            <a:extLst>
              <a:ext uri="{FF2B5EF4-FFF2-40B4-BE49-F238E27FC236}">
                <a16:creationId xmlns:a16="http://schemas.microsoft.com/office/drawing/2014/main" id="{570D3676-522A-243A-9CF0-A772C6CA1CE2}"/>
              </a:ext>
            </a:extLst>
          </p:cNvPr>
          <p:cNvSpPr txBox="1">
            <a:spLocks/>
          </p:cNvSpPr>
          <p:nvPr/>
        </p:nvSpPr>
        <p:spPr bwMode="auto">
          <a:xfrm>
            <a:off x="902753" y="3648864"/>
            <a:ext cx="1979324" cy="234352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spcBef>
                <a:spcPts val="300"/>
              </a:spcBef>
              <a:spcAft>
                <a:spcPts val="300"/>
              </a:spcAft>
              <a:buClr>
                <a:schemeClr val="accent3"/>
              </a:buClr>
              <a:buNone/>
            </a:pPr>
            <a:r>
              <a:rPr lang="en-US" sz="1300" b="1" dirty="0">
                <a:latin typeface="Arial" panose="020B0604020202020204" pitchFamily="34" charset="0"/>
                <a:cs typeface="Arial" panose="020B0604020202020204" pitchFamily="34" charset="0"/>
              </a:rPr>
              <a:t>Role: Supportive </a:t>
            </a:r>
            <a:br>
              <a:rPr lang="en-US" sz="1300" b="1" dirty="0">
                <a:latin typeface="Arial" panose="020B0604020202020204" pitchFamily="34" charset="0"/>
                <a:cs typeface="Arial" panose="020B0604020202020204" pitchFamily="34" charset="0"/>
              </a:rPr>
            </a:br>
            <a:r>
              <a:rPr lang="en-US" sz="1300" b="1" dirty="0">
                <a:latin typeface="Arial" panose="020B0604020202020204" pitchFamily="34" charset="0"/>
                <a:cs typeface="Arial" panose="020B0604020202020204" pitchFamily="34" charset="0"/>
              </a:rPr>
              <a:t>culture, organisational leadership, allocation </a:t>
            </a:r>
            <a:br>
              <a:rPr lang="en-US" sz="1300" b="1" dirty="0">
                <a:latin typeface="Arial" panose="020B0604020202020204" pitchFamily="34" charset="0"/>
                <a:cs typeface="Arial" panose="020B0604020202020204" pitchFamily="34" charset="0"/>
              </a:rPr>
            </a:br>
            <a:r>
              <a:rPr lang="en-US" sz="1300" b="1" dirty="0">
                <a:latin typeface="Arial" panose="020B0604020202020204" pitchFamily="34" charset="0"/>
                <a:cs typeface="Arial" panose="020B0604020202020204" pitchFamily="34" charset="0"/>
              </a:rPr>
              <a:t>of resources, expertise</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Senior Management</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Clinical Leads</a:t>
            </a:r>
          </a:p>
          <a:p>
            <a:pPr marL="222250" indent="-222250">
              <a:lnSpc>
                <a:spcPts val="1600"/>
              </a:lnSpc>
              <a:spcBef>
                <a:spcPts val="300"/>
              </a:spcBef>
              <a:spcAft>
                <a:spcPts val="300"/>
              </a:spcAft>
              <a:buClr>
                <a:schemeClr val="accent3"/>
              </a:buClr>
            </a:pPr>
            <a:endParaRPr lang="en-US" sz="1300" dirty="0">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9401A673-3444-5687-51B3-DE683ACAFB4B}"/>
              </a:ext>
            </a:extLst>
          </p:cNvPr>
          <p:cNvPicPr>
            <a:picLocks noChangeAspect="1"/>
          </p:cNvPicPr>
          <p:nvPr/>
        </p:nvPicPr>
        <p:blipFill>
          <a:blip r:embed="rId3"/>
          <a:srcRect/>
          <a:stretch/>
        </p:blipFill>
        <p:spPr>
          <a:xfrm>
            <a:off x="840372" y="2629793"/>
            <a:ext cx="684474" cy="684474"/>
          </a:xfrm>
          <a:prstGeom prst="rect">
            <a:avLst/>
          </a:prstGeom>
          <a:effectLst>
            <a:outerShdw blurRad="317500" dist="76200" dir="5400000" algn="ctr" rotWithShape="0">
              <a:srgbClr val="000000">
                <a:alpha val="20000"/>
              </a:srgbClr>
            </a:outerShdw>
          </a:effectLst>
        </p:spPr>
      </p:pic>
      <p:sp>
        <p:nvSpPr>
          <p:cNvPr id="17" name="1">
            <a:extLst>
              <a:ext uri="{FF2B5EF4-FFF2-40B4-BE49-F238E27FC236}">
                <a16:creationId xmlns:a16="http://schemas.microsoft.com/office/drawing/2014/main" id="{C130394B-38FB-AB06-A180-88FADA7C726F}"/>
              </a:ext>
            </a:extLst>
          </p:cNvPr>
          <p:cNvSpPr txBox="1">
            <a:spLocks/>
          </p:cNvSpPr>
          <p:nvPr/>
        </p:nvSpPr>
        <p:spPr bwMode="auto">
          <a:xfrm rot="10800000">
            <a:off x="3359161" y="2461976"/>
            <a:ext cx="2397395" cy="3628323"/>
          </a:xfrm>
          <a:prstGeom prst="rect">
            <a:avLst/>
          </a:prstGeom>
          <a:gradFill>
            <a:gsLst>
              <a:gs pos="50000">
                <a:schemeClr val="accent3">
                  <a:lumMod val="20000"/>
                  <a:lumOff val="80000"/>
                </a:schemeClr>
              </a:gs>
              <a:gs pos="0">
                <a:schemeClr val="bg1"/>
              </a:gs>
              <a:gs pos="100000">
                <a:schemeClr val="accent1">
                  <a:lumMod val="40000"/>
                  <a:lumOff val="60000"/>
                </a:schemeClr>
              </a:gs>
            </a:gsLst>
            <a:lin ang="5400000" scaled="0"/>
          </a:gradFill>
          <a:ln w="50800">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70D147E2-44EB-B2FE-6C9E-E83299D3AEE6}"/>
              </a:ext>
            </a:extLst>
          </p:cNvPr>
          <p:cNvSpPr/>
          <p:nvPr/>
        </p:nvSpPr>
        <p:spPr bwMode="auto">
          <a:xfrm>
            <a:off x="3359167" y="2461978"/>
            <a:ext cx="2397397" cy="1032946"/>
          </a:xfrm>
          <a:prstGeom prst="rect">
            <a:avLst/>
          </a:prstGeom>
          <a:solidFill>
            <a:srgbClr val="005EB8"/>
          </a:solidFill>
          <a:ln w="508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9" name="1">
            <a:extLst>
              <a:ext uri="{FF2B5EF4-FFF2-40B4-BE49-F238E27FC236}">
                <a16:creationId xmlns:a16="http://schemas.microsoft.com/office/drawing/2014/main" id="{730011CA-83A4-5096-50A6-89416761C8D1}"/>
              </a:ext>
            </a:extLst>
          </p:cNvPr>
          <p:cNvSpPr txBox="1">
            <a:spLocks/>
          </p:cNvSpPr>
          <p:nvPr/>
        </p:nvSpPr>
        <p:spPr bwMode="auto">
          <a:xfrm>
            <a:off x="4308318" y="2658485"/>
            <a:ext cx="1413668" cy="637309"/>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1200"/>
              </a:spcBef>
              <a:spcAft>
                <a:spcPts val="1200"/>
              </a:spcAft>
              <a:buNone/>
            </a:pPr>
            <a:r>
              <a:rPr lang="en-US" sz="1700" b="1" dirty="0">
                <a:solidFill>
                  <a:schemeClr val="bg1"/>
                </a:solidFill>
                <a:latin typeface="Arial" panose="020B0604020202020204" pitchFamily="34" charset="0"/>
                <a:cs typeface="Arial" panose="020B0604020202020204" pitchFamily="34" charset="0"/>
              </a:rPr>
              <a:t>Staff</a:t>
            </a:r>
            <a:endParaRPr lang="en-US" sz="1700" dirty="0">
              <a:solidFill>
                <a:schemeClr val="bg1"/>
              </a:solidFill>
              <a:latin typeface="Arial" panose="020B0604020202020204" pitchFamily="34" charset="0"/>
              <a:cs typeface="Arial" panose="020B0604020202020204" pitchFamily="34" charset="0"/>
            </a:endParaRPr>
          </a:p>
        </p:txBody>
      </p:sp>
      <p:sp>
        <p:nvSpPr>
          <p:cNvPr id="20" name="1">
            <a:extLst>
              <a:ext uri="{FF2B5EF4-FFF2-40B4-BE49-F238E27FC236}">
                <a16:creationId xmlns:a16="http://schemas.microsoft.com/office/drawing/2014/main" id="{8C7253A5-1A01-6CDC-4347-702CAEB7A80F}"/>
              </a:ext>
            </a:extLst>
          </p:cNvPr>
          <p:cNvSpPr txBox="1">
            <a:spLocks/>
          </p:cNvSpPr>
          <p:nvPr/>
        </p:nvSpPr>
        <p:spPr bwMode="auto">
          <a:xfrm>
            <a:off x="3566982" y="3648864"/>
            <a:ext cx="1979324" cy="234352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spcBef>
                <a:spcPts val="300"/>
              </a:spcBef>
              <a:spcAft>
                <a:spcPts val="300"/>
              </a:spcAft>
              <a:buClr>
                <a:schemeClr val="accent3"/>
              </a:buClr>
              <a:buNone/>
            </a:pPr>
            <a:r>
              <a:rPr lang="en-US" sz="1300" b="1" dirty="0">
                <a:latin typeface="Arial" panose="020B0604020202020204" pitchFamily="34" charset="0"/>
                <a:cs typeface="Arial" panose="020B0604020202020204" pitchFamily="34" charset="0"/>
              </a:rPr>
              <a:t>Role: Ask, Advise, Refer</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Support workers</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Clinical support staff	</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Nursing 			</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Pharmacists 		</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Allied health professionals</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Physicians</a:t>
            </a:r>
          </a:p>
        </p:txBody>
      </p:sp>
      <p:pic>
        <p:nvPicPr>
          <p:cNvPr id="24" name="Picture 23">
            <a:extLst>
              <a:ext uri="{FF2B5EF4-FFF2-40B4-BE49-F238E27FC236}">
                <a16:creationId xmlns:a16="http://schemas.microsoft.com/office/drawing/2014/main" id="{894FF0DE-D09B-1719-FD27-AF707FE2E73F}"/>
              </a:ext>
            </a:extLst>
          </p:cNvPr>
          <p:cNvPicPr>
            <a:picLocks noChangeAspect="1"/>
          </p:cNvPicPr>
          <p:nvPr/>
        </p:nvPicPr>
        <p:blipFill>
          <a:blip r:embed="rId4"/>
          <a:srcRect/>
          <a:stretch/>
        </p:blipFill>
        <p:spPr>
          <a:xfrm>
            <a:off x="3504601" y="2629793"/>
            <a:ext cx="684474" cy="684474"/>
          </a:xfrm>
          <a:prstGeom prst="rect">
            <a:avLst/>
          </a:prstGeom>
          <a:effectLst>
            <a:outerShdw blurRad="317500" dist="76200" dir="5400000" algn="ctr" rotWithShape="0">
              <a:srgbClr val="000000">
                <a:alpha val="20000"/>
              </a:srgbClr>
            </a:outerShdw>
          </a:effectLst>
        </p:spPr>
      </p:pic>
      <p:sp>
        <p:nvSpPr>
          <p:cNvPr id="25" name="1">
            <a:extLst>
              <a:ext uri="{FF2B5EF4-FFF2-40B4-BE49-F238E27FC236}">
                <a16:creationId xmlns:a16="http://schemas.microsoft.com/office/drawing/2014/main" id="{F8B33F32-5578-5731-12E0-343B6E266CF9}"/>
              </a:ext>
            </a:extLst>
          </p:cNvPr>
          <p:cNvSpPr txBox="1">
            <a:spLocks/>
          </p:cNvSpPr>
          <p:nvPr/>
        </p:nvSpPr>
        <p:spPr bwMode="auto">
          <a:xfrm rot="10800000">
            <a:off x="6023390" y="2461976"/>
            <a:ext cx="2397395" cy="3628323"/>
          </a:xfrm>
          <a:prstGeom prst="rect">
            <a:avLst/>
          </a:prstGeom>
          <a:gradFill>
            <a:gsLst>
              <a:gs pos="50000">
                <a:schemeClr val="accent3">
                  <a:lumMod val="20000"/>
                  <a:lumOff val="80000"/>
                </a:schemeClr>
              </a:gs>
              <a:gs pos="0">
                <a:schemeClr val="bg1"/>
              </a:gs>
              <a:gs pos="100000">
                <a:schemeClr val="accent1">
                  <a:lumMod val="40000"/>
                  <a:lumOff val="60000"/>
                </a:schemeClr>
              </a:gs>
            </a:gsLst>
            <a:lin ang="5400000" scaled="0"/>
          </a:gradFill>
          <a:ln w="50800">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id="{3335765A-F9A4-3FD0-A010-EE86F921AC77}"/>
              </a:ext>
            </a:extLst>
          </p:cNvPr>
          <p:cNvSpPr/>
          <p:nvPr/>
        </p:nvSpPr>
        <p:spPr bwMode="auto">
          <a:xfrm>
            <a:off x="6023397" y="2461978"/>
            <a:ext cx="2397397" cy="1032946"/>
          </a:xfrm>
          <a:prstGeom prst="rect">
            <a:avLst/>
          </a:prstGeom>
          <a:solidFill>
            <a:srgbClr val="005EB8"/>
          </a:solidFill>
          <a:ln w="508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7" name="1">
            <a:extLst>
              <a:ext uri="{FF2B5EF4-FFF2-40B4-BE49-F238E27FC236}">
                <a16:creationId xmlns:a16="http://schemas.microsoft.com/office/drawing/2014/main" id="{F0998F68-C499-D536-8C95-19F5FF32752F}"/>
              </a:ext>
            </a:extLst>
          </p:cNvPr>
          <p:cNvSpPr txBox="1">
            <a:spLocks/>
          </p:cNvSpPr>
          <p:nvPr/>
        </p:nvSpPr>
        <p:spPr bwMode="auto">
          <a:xfrm>
            <a:off x="6972547" y="2658485"/>
            <a:ext cx="1413668" cy="637309"/>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900"/>
              </a:lnSpc>
              <a:spcBef>
                <a:spcPts val="1200"/>
              </a:spcBef>
              <a:spcAft>
                <a:spcPts val="1200"/>
              </a:spcAft>
              <a:buNone/>
            </a:pPr>
            <a:r>
              <a:rPr lang="en-US" sz="1700" b="1" dirty="0">
                <a:solidFill>
                  <a:schemeClr val="bg1"/>
                </a:solidFill>
                <a:latin typeface="Arial" panose="020B0604020202020204" pitchFamily="34" charset="0"/>
                <a:cs typeface="Arial" panose="020B0604020202020204" pitchFamily="34" charset="0"/>
              </a:rPr>
              <a:t>Tobacco Treatment Team</a:t>
            </a:r>
            <a:endParaRPr lang="en-US" sz="1700" dirty="0">
              <a:solidFill>
                <a:schemeClr val="bg1"/>
              </a:solidFill>
              <a:latin typeface="Arial" panose="020B0604020202020204" pitchFamily="34" charset="0"/>
              <a:cs typeface="Arial" panose="020B0604020202020204" pitchFamily="34" charset="0"/>
            </a:endParaRPr>
          </a:p>
        </p:txBody>
      </p:sp>
      <p:sp>
        <p:nvSpPr>
          <p:cNvPr id="28" name="1">
            <a:extLst>
              <a:ext uri="{FF2B5EF4-FFF2-40B4-BE49-F238E27FC236}">
                <a16:creationId xmlns:a16="http://schemas.microsoft.com/office/drawing/2014/main" id="{548993CC-91C2-EC0B-9F07-D6428B309296}"/>
              </a:ext>
            </a:extLst>
          </p:cNvPr>
          <p:cNvSpPr txBox="1">
            <a:spLocks/>
          </p:cNvSpPr>
          <p:nvPr/>
        </p:nvSpPr>
        <p:spPr bwMode="auto">
          <a:xfrm>
            <a:off x="6231211" y="3648864"/>
            <a:ext cx="1979324" cy="234352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spcBef>
                <a:spcPts val="300"/>
              </a:spcBef>
              <a:spcAft>
                <a:spcPts val="300"/>
              </a:spcAft>
              <a:buClr>
                <a:schemeClr val="accent3"/>
              </a:buClr>
              <a:buNone/>
            </a:pPr>
            <a:r>
              <a:rPr lang="en-US" sz="1300" b="1" dirty="0">
                <a:latin typeface="Arial" panose="020B0604020202020204" pitchFamily="34" charset="0"/>
                <a:cs typeface="Arial" panose="020B0604020202020204" pitchFamily="34" charset="0"/>
              </a:rPr>
              <a:t>Role: High quality service delivery and </a:t>
            </a:r>
            <a:br>
              <a:rPr lang="en-US" sz="1300" b="1" dirty="0">
                <a:latin typeface="Arial" panose="020B0604020202020204" pitchFamily="34" charset="0"/>
                <a:cs typeface="Arial" panose="020B0604020202020204" pitchFamily="34" charset="0"/>
              </a:rPr>
            </a:br>
            <a:r>
              <a:rPr lang="en-US" sz="1300" b="1" dirty="0">
                <a:latin typeface="Arial" panose="020B0604020202020204" pitchFamily="34" charset="0"/>
                <a:cs typeface="Arial" panose="020B0604020202020204" pitchFamily="34" charset="0"/>
              </a:rPr>
              <a:t>LTP targets</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Clinical Leadership</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QI Leads</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Tobacco Lead</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TDAs</a:t>
            </a:r>
          </a:p>
        </p:txBody>
      </p:sp>
      <p:pic>
        <p:nvPicPr>
          <p:cNvPr id="29" name="Picture 28">
            <a:extLst>
              <a:ext uri="{FF2B5EF4-FFF2-40B4-BE49-F238E27FC236}">
                <a16:creationId xmlns:a16="http://schemas.microsoft.com/office/drawing/2014/main" id="{90160050-AA5B-497E-A8DC-45B0FEAB4F1F}"/>
              </a:ext>
            </a:extLst>
          </p:cNvPr>
          <p:cNvPicPr>
            <a:picLocks noChangeAspect="1"/>
          </p:cNvPicPr>
          <p:nvPr/>
        </p:nvPicPr>
        <p:blipFill>
          <a:blip r:embed="rId5"/>
          <a:srcRect/>
          <a:stretch/>
        </p:blipFill>
        <p:spPr>
          <a:xfrm>
            <a:off x="6168830" y="2629793"/>
            <a:ext cx="684474" cy="684474"/>
          </a:xfrm>
          <a:prstGeom prst="rect">
            <a:avLst/>
          </a:prstGeom>
          <a:effectLst>
            <a:outerShdw blurRad="317500" dist="76200" dir="5400000" algn="ctr" rotWithShape="0">
              <a:srgbClr val="000000">
                <a:alpha val="20000"/>
              </a:srgbClr>
            </a:outerShdw>
          </a:effectLst>
        </p:spPr>
      </p:pic>
      <p:sp>
        <p:nvSpPr>
          <p:cNvPr id="45" name="Oval 44">
            <a:extLst>
              <a:ext uri="{FF2B5EF4-FFF2-40B4-BE49-F238E27FC236}">
                <a16:creationId xmlns:a16="http://schemas.microsoft.com/office/drawing/2014/main" id="{A65C7679-E6E3-59B7-B712-546E976747E6}"/>
              </a:ext>
            </a:extLst>
          </p:cNvPr>
          <p:cNvSpPr/>
          <p:nvPr/>
        </p:nvSpPr>
        <p:spPr bwMode="auto">
          <a:xfrm>
            <a:off x="4051228" y="1222054"/>
            <a:ext cx="1041544" cy="1041544"/>
          </a:xfrm>
          <a:prstGeom prst="ellipse">
            <a:avLst/>
          </a:prstGeom>
          <a:solidFill>
            <a:schemeClr val="accent1"/>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38" name="Graphic 37" descr="Hospital with solid fill">
            <a:extLst>
              <a:ext uri="{FF2B5EF4-FFF2-40B4-BE49-F238E27FC236}">
                <a16:creationId xmlns:a16="http://schemas.microsoft.com/office/drawing/2014/main" id="{B3FDE728-EF09-FC2A-A45C-C807C7982EA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56397" y="1369879"/>
            <a:ext cx="631206" cy="631206"/>
          </a:xfrm>
          <a:prstGeom prst="rect">
            <a:avLst/>
          </a:prstGeom>
        </p:spPr>
      </p:pic>
    </p:spTree>
    <p:extLst>
      <p:ext uri="{BB962C8B-B14F-4D97-AF65-F5344CB8AC3E}">
        <p14:creationId xmlns:p14="http://schemas.microsoft.com/office/powerpoint/2010/main" val="30743461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01F3C-7A09-CD8B-ADC5-F36B942E538F}"/>
              </a:ext>
            </a:extLst>
          </p:cNvPr>
          <p:cNvSpPr>
            <a:spLocks noGrp="1"/>
          </p:cNvSpPr>
          <p:nvPr>
            <p:ph type="title"/>
          </p:nvPr>
        </p:nvSpPr>
        <p:spPr/>
        <p:txBody>
          <a:bodyPr/>
          <a:lstStyle/>
          <a:p>
            <a:r>
              <a:rPr lang="en-US" dirty="0"/>
              <a:t>TDA – A highly skilled workforce</a:t>
            </a:r>
          </a:p>
        </p:txBody>
      </p:sp>
      <p:sp>
        <p:nvSpPr>
          <p:cNvPr id="3" name="Text Placeholder 2">
            <a:extLst>
              <a:ext uri="{FF2B5EF4-FFF2-40B4-BE49-F238E27FC236}">
                <a16:creationId xmlns:a16="http://schemas.microsoft.com/office/drawing/2014/main" id="{8F0FCDCE-DBB8-C9C8-6406-E68AB14BC1FA}"/>
              </a:ext>
            </a:extLst>
          </p:cNvPr>
          <p:cNvSpPr>
            <a:spLocks noGrp="1"/>
          </p:cNvSpPr>
          <p:nvPr>
            <p:ph type="body" idx="12"/>
          </p:nvPr>
        </p:nvSpPr>
        <p:spPr>
          <a:xfrm>
            <a:off x="571500" y="2197914"/>
            <a:ext cx="7966604" cy="2978149"/>
          </a:xfrm>
        </p:spPr>
        <p:txBody>
          <a:bodyPr tIns="0" bIns="46800"/>
          <a:lstStyle/>
          <a:p>
            <a:pPr>
              <a:spcAft>
                <a:spcPts val="700"/>
              </a:spcAft>
            </a:pPr>
            <a:r>
              <a:rPr lang="en-US" sz="1700" dirty="0"/>
              <a:t>Induction training </a:t>
            </a:r>
          </a:p>
          <a:p>
            <a:pPr>
              <a:spcAft>
                <a:spcPts val="700"/>
              </a:spcAft>
            </a:pPr>
            <a:r>
              <a:rPr lang="en-US" sz="1700" dirty="0"/>
              <a:t>National certification course </a:t>
            </a:r>
          </a:p>
          <a:p>
            <a:pPr>
              <a:spcAft>
                <a:spcPts val="700"/>
              </a:spcAft>
            </a:pPr>
            <a:r>
              <a:rPr lang="en-US" sz="1700" dirty="0"/>
              <a:t>Observe more experienced TDA</a:t>
            </a:r>
          </a:p>
          <a:p>
            <a:pPr>
              <a:spcAft>
                <a:spcPts val="700"/>
              </a:spcAft>
            </a:pPr>
            <a:r>
              <a:rPr lang="en-US" sz="1700" dirty="0"/>
              <a:t>Be observed by more experience TDA </a:t>
            </a:r>
          </a:p>
          <a:p>
            <a:pPr>
              <a:spcAft>
                <a:spcPts val="700"/>
              </a:spcAft>
            </a:pPr>
            <a:r>
              <a:rPr lang="en-US" sz="1700" dirty="0"/>
              <a:t>Continuing professional development (CPD)</a:t>
            </a:r>
          </a:p>
          <a:p>
            <a:pPr>
              <a:spcAft>
                <a:spcPts val="700"/>
              </a:spcAft>
            </a:pPr>
            <a:r>
              <a:rPr lang="en-US" sz="1700" dirty="0"/>
              <a:t>Team-based case reviews </a:t>
            </a:r>
          </a:p>
        </p:txBody>
      </p:sp>
      <p:pic>
        <p:nvPicPr>
          <p:cNvPr id="6" name="Picture 5">
            <a:extLst>
              <a:ext uri="{FF2B5EF4-FFF2-40B4-BE49-F238E27FC236}">
                <a16:creationId xmlns:a16="http://schemas.microsoft.com/office/drawing/2014/main" id="{336B65BD-2766-FF66-4DAF-1D3A22BB9633}"/>
              </a:ext>
            </a:extLst>
          </p:cNvPr>
          <p:cNvPicPr>
            <a:picLocks noChangeAspect="1"/>
          </p:cNvPicPr>
          <p:nvPr/>
        </p:nvPicPr>
        <p:blipFill rotWithShape="1">
          <a:blip r:embed="rId3"/>
          <a:srcRect r="6102"/>
          <a:stretch/>
        </p:blipFill>
        <p:spPr>
          <a:xfrm>
            <a:off x="5658129" y="2197915"/>
            <a:ext cx="3485871" cy="2978149"/>
          </a:xfrm>
          <a:prstGeom prst="rect">
            <a:avLst/>
          </a:prstGeom>
          <a:effectLst>
            <a:outerShdw blurRad="317500" dist="63500" dir="5400000" algn="ctr" rotWithShape="0">
              <a:srgbClr val="000000">
                <a:alpha val="25000"/>
              </a:srgbClr>
            </a:outerShdw>
          </a:effectLst>
        </p:spPr>
      </p:pic>
      <p:sp>
        <p:nvSpPr>
          <p:cNvPr id="5" name="Footer Placeholder 3">
            <a:extLst>
              <a:ext uri="{FF2B5EF4-FFF2-40B4-BE49-F238E27FC236}">
                <a16:creationId xmlns:a16="http://schemas.microsoft.com/office/drawing/2014/main" id="{347FCFE6-2281-EE4C-A8A3-D7B161988F2B}"/>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0254223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54B28-F419-274F-BF5E-7B3C4E5AAA7D}"/>
              </a:ext>
            </a:extLst>
          </p:cNvPr>
          <p:cNvSpPr>
            <a:spLocks noGrp="1"/>
          </p:cNvSpPr>
          <p:nvPr>
            <p:ph type="title"/>
          </p:nvPr>
        </p:nvSpPr>
        <p:spPr/>
        <p:txBody>
          <a:bodyPr/>
          <a:lstStyle/>
          <a:p>
            <a:r>
              <a:rPr lang="en-US" dirty="0"/>
              <a:t>Mental health resources – ncsct.co.uk</a:t>
            </a:r>
          </a:p>
        </p:txBody>
      </p:sp>
      <p:pic>
        <p:nvPicPr>
          <p:cNvPr id="5" name="Picture 4">
            <a:extLst>
              <a:ext uri="{FF2B5EF4-FFF2-40B4-BE49-F238E27FC236}">
                <a16:creationId xmlns:a16="http://schemas.microsoft.com/office/drawing/2014/main" id="{35D46F7E-E8D6-F545-AC02-524D18F720F5}"/>
              </a:ext>
            </a:extLst>
          </p:cNvPr>
          <p:cNvPicPr>
            <a:picLocks noChangeAspect="1"/>
          </p:cNvPicPr>
          <p:nvPr/>
        </p:nvPicPr>
        <p:blipFill>
          <a:blip r:embed="rId3"/>
          <a:srcRect/>
          <a:stretch/>
        </p:blipFill>
        <p:spPr>
          <a:xfrm>
            <a:off x="5482343" y="2141362"/>
            <a:ext cx="2671146" cy="2875719"/>
          </a:xfrm>
          <a:prstGeom prst="rect">
            <a:avLst/>
          </a:prstGeom>
        </p:spPr>
      </p:pic>
      <p:pic>
        <p:nvPicPr>
          <p:cNvPr id="6" name="Picture 5">
            <a:extLst>
              <a:ext uri="{FF2B5EF4-FFF2-40B4-BE49-F238E27FC236}">
                <a16:creationId xmlns:a16="http://schemas.microsoft.com/office/drawing/2014/main" id="{245E80AE-6C8C-6944-A2E6-A7479503049D}"/>
              </a:ext>
            </a:extLst>
          </p:cNvPr>
          <p:cNvPicPr>
            <a:picLocks noChangeAspect="1"/>
          </p:cNvPicPr>
          <p:nvPr/>
        </p:nvPicPr>
        <p:blipFill>
          <a:blip r:embed="rId4"/>
          <a:srcRect/>
          <a:stretch/>
        </p:blipFill>
        <p:spPr>
          <a:xfrm>
            <a:off x="682869" y="2001463"/>
            <a:ext cx="3783147" cy="3010754"/>
          </a:xfrm>
          <a:prstGeom prst="rect">
            <a:avLst/>
          </a:prstGeom>
        </p:spPr>
      </p:pic>
      <p:sp>
        <p:nvSpPr>
          <p:cNvPr id="7" name="TextBox 6">
            <a:extLst>
              <a:ext uri="{FF2B5EF4-FFF2-40B4-BE49-F238E27FC236}">
                <a16:creationId xmlns:a16="http://schemas.microsoft.com/office/drawing/2014/main" id="{391BABB2-FB30-9842-BF73-DE1696A20CAB}"/>
              </a:ext>
            </a:extLst>
          </p:cNvPr>
          <p:cNvSpPr txBox="1"/>
          <p:nvPr/>
        </p:nvSpPr>
        <p:spPr>
          <a:xfrm>
            <a:off x="5662563" y="5012217"/>
            <a:ext cx="2310706" cy="1040713"/>
          </a:xfrm>
          <a:prstGeom prst="rect">
            <a:avLst/>
          </a:prstGeom>
          <a:noFill/>
        </p:spPr>
        <p:txBody>
          <a:bodyPr wrap="square" rtlCol="0">
            <a:noAutofit/>
          </a:bodyPr>
          <a:lstStyle/>
          <a:p>
            <a:pPr algn="ctr"/>
            <a:r>
              <a:rPr lang="en-US" sz="1500" dirty="0">
                <a:latin typeface="Arial" panose="020B0604020202020204" pitchFamily="34" charset="0"/>
                <a:cs typeface="Arial" panose="020B0604020202020204" pitchFamily="34" charset="0"/>
              </a:rPr>
              <a:t>Smoking cessation and mental health briefing</a:t>
            </a:r>
          </a:p>
        </p:txBody>
      </p:sp>
      <p:sp>
        <p:nvSpPr>
          <p:cNvPr id="8" name="TextBox 7">
            <a:extLst>
              <a:ext uri="{FF2B5EF4-FFF2-40B4-BE49-F238E27FC236}">
                <a16:creationId xmlns:a16="http://schemas.microsoft.com/office/drawing/2014/main" id="{5F8FA742-22E6-C74C-8477-2CE4BCEB8BB6}"/>
              </a:ext>
            </a:extLst>
          </p:cNvPr>
          <p:cNvSpPr txBox="1"/>
          <p:nvPr/>
        </p:nvSpPr>
        <p:spPr>
          <a:xfrm>
            <a:off x="1350952" y="4966051"/>
            <a:ext cx="2310706" cy="1040713"/>
          </a:xfrm>
          <a:prstGeom prst="rect">
            <a:avLst/>
          </a:prstGeom>
          <a:noFill/>
        </p:spPr>
        <p:txBody>
          <a:bodyPr wrap="square" rtlCol="0">
            <a:noAutofit/>
          </a:bodyPr>
          <a:lstStyle/>
          <a:p>
            <a:pPr algn="ctr"/>
            <a:r>
              <a:rPr lang="en-US" sz="1500" dirty="0">
                <a:latin typeface="Arial" panose="020B0604020202020204" pitchFamily="34" charset="0"/>
                <a:cs typeface="Arial" panose="020B0604020202020204" pitchFamily="34" charset="0"/>
              </a:rPr>
              <a:t>Mental health</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specialty </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module</a:t>
            </a:r>
          </a:p>
        </p:txBody>
      </p:sp>
      <p:sp>
        <p:nvSpPr>
          <p:cNvPr id="3" name="Footer Placeholder 3">
            <a:extLst>
              <a:ext uri="{FF2B5EF4-FFF2-40B4-BE49-F238E27FC236}">
                <a16:creationId xmlns:a16="http://schemas.microsoft.com/office/drawing/2014/main" id="{1B99CDE6-5A48-FFCE-72C7-A62DDE51E906}"/>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29037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671B79-B7E0-013B-CA2A-33ADC72957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60D6E4-2F98-2760-FF47-323C1E13FE86}"/>
              </a:ext>
            </a:extLst>
          </p:cNvPr>
          <p:cNvSpPr>
            <a:spLocks noGrp="1"/>
          </p:cNvSpPr>
          <p:nvPr>
            <p:ph type="title"/>
          </p:nvPr>
        </p:nvSpPr>
        <p:spPr/>
        <p:txBody>
          <a:bodyPr/>
          <a:lstStyle/>
          <a:p>
            <a:r>
              <a:rPr lang="en-US" dirty="0"/>
              <a:t>Clinical effects of smoking and stopping  </a:t>
            </a:r>
            <a:br>
              <a:rPr lang="en-US" dirty="0"/>
            </a:br>
            <a:r>
              <a:rPr lang="en-US" dirty="0"/>
              <a:t>on metabolism of these drugs</a:t>
            </a:r>
          </a:p>
        </p:txBody>
      </p:sp>
      <p:sp>
        <p:nvSpPr>
          <p:cNvPr id="6" name="increaded met text">
            <a:extLst>
              <a:ext uri="{FF2B5EF4-FFF2-40B4-BE49-F238E27FC236}">
                <a16:creationId xmlns:a16="http://schemas.microsoft.com/office/drawing/2014/main" id="{73285736-9C09-4BA6-5784-E8D2B8C2147E}"/>
              </a:ext>
            </a:extLst>
          </p:cNvPr>
          <p:cNvSpPr txBox="1"/>
          <p:nvPr/>
        </p:nvSpPr>
        <p:spPr>
          <a:xfrm>
            <a:off x="4298690" y="1640512"/>
            <a:ext cx="1495255" cy="1430173"/>
          </a:xfrm>
          <a:prstGeom prst="rect">
            <a:avLst/>
          </a:prstGeom>
          <a:noFill/>
        </p:spPr>
        <p:txBody>
          <a:bodyPr wrap="square" rtlCol="0">
            <a:noAutofit/>
          </a:bodyPr>
          <a:lstStyle/>
          <a:p>
            <a:pPr>
              <a:lnSpc>
                <a:spcPts val="1800"/>
              </a:lnSpc>
            </a:pPr>
            <a:r>
              <a:rPr lang="en-US" sz="1300" b="1" dirty="0">
                <a:latin typeface="Arial" panose="020B0604020202020204" pitchFamily="34" charset="0"/>
                <a:cs typeface="Arial" panose="020B0604020202020204" pitchFamily="34" charset="0"/>
              </a:rPr>
              <a:t>Increased </a:t>
            </a:r>
            <a:br>
              <a:rPr lang="en-US" sz="1300" b="1" dirty="0">
                <a:latin typeface="Arial" panose="020B0604020202020204" pitchFamily="34" charset="0"/>
                <a:cs typeface="Arial" panose="020B0604020202020204" pitchFamily="34" charset="0"/>
              </a:rPr>
            </a:br>
            <a:r>
              <a:rPr lang="en-US" sz="1300" b="1" dirty="0">
                <a:latin typeface="Arial" panose="020B0604020202020204" pitchFamily="34" charset="0"/>
                <a:cs typeface="Arial" panose="020B0604020202020204" pitchFamily="34" charset="0"/>
              </a:rPr>
              <a:t>metabolism </a:t>
            </a:r>
          </a:p>
          <a:p>
            <a:pPr>
              <a:lnSpc>
                <a:spcPts val="1800"/>
              </a:lnSpc>
            </a:pPr>
            <a:r>
              <a:rPr lang="en-US" sz="1200" dirty="0">
                <a:latin typeface="Arial" panose="020B0604020202020204" pitchFamily="34" charset="0"/>
                <a:cs typeface="Arial" panose="020B0604020202020204" pitchFamily="34" charset="0"/>
              </a:rPr>
              <a:t>(drug cleared </a:t>
            </a:r>
            <a:br>
              <a:rPr lang="en-US" sz="1200" dirty="0">
                <a:latin typeface="Arial" panose="020B0604020202020204" pitchFamily="34" charset="0"/>
                <a:cs typeface="Arial" panose="020B0604020202020204" pitchFamily="34" charset="0"/>
              </a:rPr>
            </a:br>
            <a:r>
              <a:rPr lang="en-US" sz="1200" dirty="0">
                <a:latin typeface="Arial" panose="020B0604020202020204" pitchFamily="34" charset="0"/>
                <a:cs typeface="Arial" panose="020B0604020202020204" pitchFamily="34" charset="0"/>
              </a:rPr>
              <a:t>from body)</a:t>
            </a:r>
          </a:p>
          <a:p>
            <a:pPr>
              <a:lnSpc>
                <a:spcPts val="1800"/>
              </a:lnSpc>
            </a:pPr>
            <a:r>
              <a:rPr lang="en-US" sz="1200" dirty="0">
                <a:latin typeface="Arial" panose="020B0604020202020204" pitchFamily="34" charset="0"/>
                <a:cs typeface="Arial" panose="020B0604020202020204" pitchFamily="34" charset="0"/>
              </a:rPr>
              <a:t>may make the </a:t>
            </a:r>
            <a:br>
              <a:rPr lang="en-US" sz="1200" dirty="0">
                <a:latin typeface="Arial" panose="020B0604020202020204" pitchFamily="34" charset="0"/>
                <a:cs typeface="Arial" panose="020B0604020202020204" pitchFamily="34" charset="0"/>
              </a:rPr>
            </a:br>
            <a:r>
              <a:rPr lang="en-US" sz="1200" dirty="0">
                <a:latin typeface="Arial" panose="020B0604020202020204" pitchFamily="34" charset="0"/>
                <a:cs typeface="Arial" panose="020B0604020202020204" pitchFamily="34" charset="0"/>
              </a:rPr>
              <a:t>drug ineffective</a:t>
            </a:r>
          </a:p>
          <a:p>
            <a:pPr>
              <a:lnSpc>
                <a:spcPts val="1800"/>
              </a:lnSpc>
            </a:pPr>
            <a:endParaRPr lang="en-US" sz="1300" b="1" dirty="0">
              <a:latin typeface="Arial" panose="020B0604020202020204" pitchFamily="34" charset="0"/>
              <a:cs typeface="Arial" panose="020B0604020202020204" pitchFamily="34" charset="0"/>
            </a:endParaRPr>
          </a:p>
        </p:txBody>
      </p:sp>
      <p:grpSp>
        <p:nvGrpSpPr>
          <p:cNvPr id="266" name="increase med">
            <a:extLst>
              <a:ext uri="{FF2B5EF4-FFF2-40B4-BE49-F238E27FC236}">
                <a16:creationId xmlns:a16="http://schemas.microsoft.com/office/drawing/2014/main" id="{09473B1B-4203-8E25-139E-12AA474C72FB}"/>
              </a:ext>
            </a:extLst>
          </p:cNvPr>
          <p:cNvGrpSpPr/>
          <p:nvPr/>
        </p:nvGrpSpPr>
        <p:grpSpPr>
          <a:xfrm>
            <a:off x="6860021" y="1788663"/>
            <a:ext cx="932965" cy="660069"/>
            <a:chOff x="6860021" y="1873328"/>
            <a:chExt cx="932965" cy="660069"/>
          </a:xfrm>
        </p:grpSpPr>
        <p:grpSp>
          <p:nvGrpSpPr>
            <p:cNvPr id="4" name="Graphic 6" descr="Medicine with solid fill">
              <a:extLst>
                <a:ext uri="{FF2B5EF4-FFF2-40B4-BE49-F238E27FC236}">
                  <a16:creationId xmlns:a16="http://schemas.microsoft.com/office/drawing/2014/main" id="{BE2EB467-C183-E2D7-E93C-F29522B8B23A}"/>
                </a:ext>
              </a:extLst>
            </p:cNvPr>
            <p:cNvGrpSpPr/>
            <p:nvPr/>
          </p:nvGrpSpPr>
          <p:grpSpPr>
            <a:xfrm>
              <a:off x="6860021" y="1873328"/>
              <a:ext cx="462048" cy="660069"/>
              <a:chOff x="6924115" y="2363858"/>
              <a:chExt cx="677817" cy="968310"/>
            </a:xfrm>
            <a:solidFill>
              <a:schemeClr val="tx1">
                <a:alpha val="70246"/>
              </a:schemeClr>
            </a:solidFill>
          </p:grpSpPr>
          <p:sp>
            <p:nvSpPr>
              <p:cNvPr id="9" name="Freeform 8">
                <a:extLst>
                  <a:ext uri="{FF2B5EF4-FFF2-40B4-BE49-F238E27FC236}">
                    <a16:creationId xmlns:a16="http://schemas.microsoft.com/office/drawing/2014/main" id="{EE7E40F0-685B-1D98-0069-24975DEAA633}"/>
                  </a:ext>
                </a:extLst>
              </p:cNvPr>
              <p:cNvSpPr/>
              <p:nvPr/>
            </p:nvSpPr>
            <p:spPr>
              <a:xfrm>
                <a:off x="6924115" y="2363858"/>
                <a:ext cx="532570" cy="871479"/>
              </a:xfrm>
              <a:custGeom>
                <a:avLst/>
                <a:gdLst>
                  <a:gd name="connsiteX0" fmla="*/ 532571 w 532570"/>
                  <a:gd name="connsiteY0" fmla="*/ 726233 h 871479"/>
                  <a:gd name="connsiteX1" fmla="*/ 532571 w 532570"/>
                  <a:gd name="connsiteY1" fmla="*/ 629402 h 871479"/>
                  <a:gd name="connsiteX2" fmla="*/ 121039 w 532570"/>
                  <a:gd name="connsiteY2" fmla="*/ 629402 h 871479"/>
                  <a:gd name="connsiteX3" fmla="*/ 96831 w 532570"/>
                  <a:gd name="connsiteY3" fmla="*/ 605194 h 871479"/>
                  <a:gd name="connsiteX4" fmla="*/ 96831 w 532570"/>
                  <a:gd name="connsiteY4" fmla="*/ 363117 h 871479"/>
                  <a:gd name="connsiteX5" fmla="*/ 121039 w 532570"/>
                  <a:gd name="connsiteY5" fmla="*/ 338909 h 871479"/>
                  <a:gd name="connsiteX6" fmla="*/ 532571 w 532570"/>
                  <a:gd name="connsiteY6" fmla="*/ 338909 h 871479"/>
                  <a:gd name="connsiteX7" fmla="*/ 532571 w 532570"/>
                  <a:gd name="connsiteY7" fmla="*/ 242078 h 871479"/>
                  <a:gd name="connsiteX8" fmla="*/ 484155 w 532570"/>
                  <a:gd name="connsiteY8" fmla="*/ 193662 h 871479"/>
                  <a:gd name="connsiteX9" fmla="*/ 441792 w 532570"/>
                  <a:gd name="connsiteY9" fmla="*/ 193662 h 871479"/>
                  <a:gd name="connsiteX10" fmla="*/ 435740 w 532570"/>
                  <a:gd name="connsiteY10" fmla="*/ 187610 h 871479"/>
                  <a:gd name="connsiteX11" fmla="*/ 435740 w 532570"/>
                  <a:gd name="connsiteY11" fmla="*/ 151299 h 871479"/>
                  <a:gd name="connsiteX12" fmla="*/ 441792 w 532570"/>
                  <a:gd name="connsiteY12" fmla="*/ 145247 h 871479"/>
                  <a:gd name="connsiteX13" fmla="*/ 472052 w 532570"/>
                  <a:gd name="connsiteY13" fmla="*/ 145247 h 871479"/>
                  <a:gd name="connsiteX14" fmla="*/ 484155 w 532570"/>
                  <a:gd name="connsiteY14" fmla="*/ 133143 h 871479"/>
                  <a:gd name="connsiteX15" fmla="*/ 484155 w 532570"/>
                  <a:gd name="connsiteY15" fmla="*/ 48416 h 871479"/>
                  <a:gd name="connsiteX16" fmla="*/ 435740 w 532570"/>
                  <a:gd name="connsiteY16" fmla="*/ 0 h 871479"/>
                  <a:gd name="connsiteX17" fmla="*/ 96831 w 532570"/>
                  <a:gd name="connsiteY17" fmla="*/ 0 h 871479"/>
                  <a:gd name="connsiteX18" fmla="*/ 48416 w 532570"/>
                  <a:gd name="connsiteY18" fmla="*/ 48416 h 871479"/>
                  <a:gd name="connsiteX19" fmla="*/ 48416 w 532570"/>
                  <a:gd name="connsiteY19" fmla="*/ 133143 h 871479"/>
                  <a:gd name="connsiteX20" fmla="*/ 60519 w 532570"/>
                  <a:gd name="connsiteY20" fmla="*/ 145247 h 871479"/>
                  <a:gd name="connsiteX21" fmla="*/ 90779 w 532570"/>
                  <a:gd name="connsiteY21" fmla="*/ 145247 h 871479"/>
                  <a:gd name="connsiteX22" fmla="*/ 96831 w 532570"/>
                  <a:gd name="connsiteY22" fmla="*/ 151299 h 871479"/>
                  <a:gd name="connsiteX23" fmla="*/ 96831 w 532570"/>
                  <a:gd name="connsiteY23" fmla="*/ 187610 h 871479"/>
                  <a:gd name="connsiteX24" fmla="*/ 90779 w 532570"/>
                  <a:gd name="connsiteY24" fmla="*/ 193662 h 871479"/>
                  <a:gd name="connsiteX25" fmla="*/ 48416 w 532570"/>
                  <a:gd name="connsiteY25" fmla="*/ 193662 h 871479"/>
                  <a:gd name="connsiteX26" fmla="*/ 0 w 532570"/>
                  <a:gd name="connsiteY26" fmla="*/ 242078 h 871479"/>
                  <a:gd name="connsiteX27" fmla="*/ 0 w 532570"/>
                  <a:gd name="connsiteY27" fmla="*/ 823064 h 871479"/>
                  <a:gd name="connsiteX28" fmla="*/ 48416 w 532570"/>
                  <a:gd name="connsiteY28" fmla="*/ 871480 h 871479"/>
                  <a:gd name="connsiteX29" fmla="*/ 217870 w 532570"/>
                  <a:gd name="connsiteY29" fmla="*/ 871480 h 871479"/>
                  <a:gd name="connsiteX30" fmla="*/ 363117 w 532570"/>
                  <a:gd name="connsiteY30" fmla="*/ 726233 h 871479"/>
                  <a:gd name="connsiteX31" fmla="*/ 532571 w 532570"/>
                  <a:gd name="connsiteY31" fmla="*/ 726233 h 87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32570" h="871479">
                    <a:moveTo>
                      <a:pt x="532571" y="726233"/>
                    </a:moveTo>
                    <a:lnTo>
                      <a:pt x="532571" y="629402"/>
                    </a:lnTo>
                    <a:lnTo>
                      <a:pt x="121039" y="629402"/>
                    </a:lnTo>
                    <a:cubicBezTo>
                      <a:pt x="107725" y="629402"/>
                      <a:pt x="96831" y="618509"/>
                      <a:pt x="96831" y="605194"/>
                    </a:cubicBezTo>
                    <a:lnTo>
                      <a:pt x="96831" y="363117"/>
                    </a:lnTo>
                    <a:cubicBezTo>
                      <a:pt x="96831" y="349802"/>
                      <a:pt x="107725" y="338909"/>
                      <a:pt x="121039" y="338909"/>
                    </a:cubicBezTo>
                    <a:lnTo>
                      <a:pt x="532571" y="338909"/>
                    </a:lnTo>
                    <a:lnTo>
                      <a:pt x="532571" y="242078"/>
                    </a:lnTo>
                    <a:cubicBezTo>
                      <a:pt x="532571" y="215449"/>
                      <a:pt x="510784" y="193662"/>
                      <a:pt x="484155" y="193662"/>
                    </a:cubicBezTo>
                    <a:lnTo>
                      <a:pt x="441792" y="193662"/>
                    </a:lnTo>
                    <a:cubicBezTo>
                      <a:pt x="438161" y="193662"/>
                      <a:pt x="435740" y="191241"/>
                      <a:pt x="435740" y="187610"/>
                    </a:cubicBezTo>
                    <a:lnTo>
                      <a:pt x="435740" y="151299"/>
                    </a:lnTo>
                    <a:cubicBezTo>
                      <a:pt x="435740" y="147667"/>
                      <a:pt x="438161" y="145247"/>
                      <a:pt x="441792" y="145247"/>
                    </a:cubicBezTo>
                    <a:lnTo>
                      <a:pt x="472052" y="145247"/>
                    </a:lnTo>
                    <a:cubicBezTo>
                      <a:pt x="479314" y="145247"/>
                      <a:pt x="484155" y="140405"/>
                      <a:pt x="484155" y="133143"/>
                    </a:cubicBezTo>
                    <a:lnTo>
                      <a:pt x="484155" y="48416"/>
                    </a:lnTo>
                    <a:cubicBezTo>
                      <a:pt x="484155" y="21787"/>
                      <a:pt x="462368" y="0"/>
                      <a:pt x="435740" y="0"/>
                    </a:cubicBezTo>
                    <a:lnTo>
                      <a:pt x="96831" y="0"/>
                    </a:lnTo>
                    <a:cubicBezTo>
                      <a:pt x="70203" y="0"/>
                      <a:pt x="48416" y="21787"/>
                      <a:pt x="48416" y="48416"/>
                    </a:cubicBezTo>
                    <a:lnTo>
                      <a:pt x="48416" y="133143"/>
                    </a:lnTo>
                    <a:cubicBezTo>
                      <a:pt x="48416" y="140405"/>
                      <a:pt x="53257" y="145247"/>
                      <a:pt x="60519" y="145247"/>
                    </a:cubicBezTo>
                    <a:lnTo>
                      <a:pt x="90779" y="145247"/>
                    </a:lnTo>
                    <a:cubicBezTo>
                      <a:pt x="94410" y="145247"/>
                      <a:pt x="96831" y="147667"/>
                      <a:pt x="96831" y="151299"/>
                    </a:cubicBezTo>
                    <a:lnTo>
                      <a:pt x="96831" y="187610"/>
                    </a:lnTo>
                    <a:cubicBezTo>
                      <a:pt x="96831" y="191241"/>
                      <a:pt x="94410" y="193662"/>
                      <a:pt x="90779" y="193662"/>
                    </a:cubicBezTo>
                    <a:lnTo>
                      <a:pt x="48416" y="193662"/>
                    </a:lnTo>
                    <a:cubicBezTo>
                      <a:pt x="21787" y="193662"/>
                      <a:pt x="0" y="215449"/>
                      <a:pt x="0" y="242078"/>
                    </a:cubicBezTo>
                    <a:lnTo>
                      <a:pt x="0" y="823064"/>
                    </a:lnTo>
                    <a:cubicBezTo>
                      <a:pt x="0" y="849693"/>
                      <a:pt x="21787" y="871480"/>
                      <a:pt x="48416" y="871480"/>
                    </a:cubicBezTo>
                    <a:lnTo>
                      <a:pt x="217870" y="871480"/>
                    </a:lnTo>
                    <a:cubicBezTo>
                      <a:pt x="217870" y="791594"/>
                      <a:pt x="283231" y="726233"/>
                      <a:pt x="363117" y="726233"/>
                    </a:cubicBezTo>
                    <a:lnTo>
                      <a:pt x="532571" y="726233"/>
                    </a:lnTo>
                    <a:close/>
                  </a:path>
                </a:pathLst>
              </a:custGeom>
              <a:grpFill/>
              <a:ln w="12005" cap="flat">
                <a:noFill/>
                <a:prstDash val="solid"/>
                <a:miter/>
              </a:ln>
            </p:spPr>
            <p:txBody>
              <a:bodyPr rtlCol="0" anchor="ctr"/>
              <a:lstStyle/>
              <a:p>
                <a:endParaRPr lang="en-US" dirty="0"/>
              </a:p>
            </p:txBody>
          </p:sp>
          <p:sp>
            <p:nvSpPr>
              <p:cNvPr id="10" name="Freeform 9">
                <a:extLst>
                  <a:ext uri="{FF2B5EF4-FFF2-40B4-BE49-F238E27FC236}">
                    <a16:creationId xmlns:a16="http://schemas.microsoft.com/office/drawing/2014/main" id="{015EAF7D-2D68-4A50-05B0-D86C51A65E58}"/>
                  </a:ext>
                </a:extLst>
              </p:cNvPr>
              <p:cNvSpPr/>
              <p:nvPr/>
            </p:nvSpPr>
            <p:spPr>
              <a:xfrm>
                <a:off x="7069362" y="2751182"/>
                <a:ext cx="387324" cy="193662"/>
              </a:xfrm>
              <a:custGeom>
                <a:avLst/>
                <a:gdLst>
                  <a:gd name="connsiteX0" fmla="*/ 0 w 387324"/>
                  <a:gd name="connsiteY0" fmla="*/ 12104 h 193662"/>
                  <a:gd name="connsiteX1" fmla="*/ 0 w 387324"/>
                  <a:gd name="connsiteY1" fmla="*/ 181558 h 193662"/>
                  <a:gd name="connsiteX2" fmla="*/ 12104 w 387324"/>
                  <a:gd name="connsiteY2" fmla="*/ 193662 h 193662"/>
                  <a:gd name="connsiteX3" fmla="*/ 387324 w 387324"/>
                  <a:gd name="connsiteY3" fmla="*/ 193662 h 193662"/>
                  <a:gd name="connsiteX4" fmla="*/ 387324 w 387324"/>
                  <a:gd name="connsiteY4" fmla="*/ 0 h 193662"/>
                  <a:gd name="connsiteX5" fmla="*/ 12104 w 387324"/>
                  <a:gd name="connsiteY5" fmla="*/ 0 h 193662"/>
                  <a:gd name="connsiteX6" fmla="*/ 0 w 387324"/>
                  <a:gd name="connsiteY6" fmla="*/ 12104 h 19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324" h="193662">
                    <a:moveTo>
                      <a:pt x="0" y="12104"/>
                    </a:moveTo>
                    <a:lnTo>
                      <a:pt x="0" y="181558"/>
                    </a:lnTo>
                    <a:cubicBezTo>
                      <a:pt x="0" y="188821"/>
                      <a:pt x="4842" y="193662"/>
                      <a:pt x="12104" y="193662"/>
                    </a:cubicBezTo>
                    <a:lnTo>
                      <a:pt x="387324" y="193662"/>
                    </a:lnTo>
                    <a:lnTo>
                      <a:pt x="387324" y="0"/>
                    </a:lnTo>
                    <a:lnTo>
                      <a:pt x="12104" y="0"/>
                    </a:lnTo>
                    <a:cubicBezTo>
                      <a:pt x="4842" y="0"/>
                      <a:pt x="0" y="4842"/>
                      <a:pt x="0" y="12104"/>
                    </a:cubicBezTo>
                    <a:close/>
                  </a:path>
                </a:pathLst>
              </a:custGeom>
              <a:grpFill/>
              <a:ln w="12005" cap="flat">
                <a:noFill/>
                <a:prstDash val="solid"/>
                <a:miter/>
              </a:ln>
            </p:spPr>
            <p:txBody>
              <a:bodyPr rtlCol="0" anchor="ctr"/>
              <a:lstStyle/>
              <a:p>
                <a:endParaRPr lang="en-US" dirty="0"/>
              </a:p>
            </p:txBody>
          </p:sp>
          <p:sp>
            <p:nvSpPr>
              <p:cNvPr id="11" name="Freeform 10">
                <a:extLst>
                  <a:ext uri="{FF2B5EF4-FFF2-40B4-BE49-F238E27FC236}">
                    <a16:creationId xmlns:a16="http://schemas.microsoft.com/office/drawing/2014/main" id="{E3BEDDE6-C01D-E805-13B3-6F74C99B6E97}"/>
                  </a:ext>
                </a:extLst>
              </p:cNvPr>
              <p:cNvSpPr/>
              <p:nvPr/>
            </p:nvSpPr>
            <p:spPr>
              <a:xfrm>
                <a:off x="7190401" y="3138506"/>
                <a:ext cx="411532" cy="193662"/>
              </a:xfrm>
              <a:custGeom>
                <a:avLst/>
                <a:gdLst>
                  <a:gd name="connsiteX0" fmla="*/ 205766 w 411532"/>
                  <a:gd name="connsiteY0" fmla="*/ 145247 h 193662"/>
                  <a:gd name="connsiteX1" fmla="*/ 96831 w 411532"/>
                  <a:gd name="connsiteY1" fmla="*/ 145247 h 193662"/>
                  <a:gd name="connsiteX2" fmla="*/ 48416 w 411532"/>
                  <a:gd name="connsiteY2" fmla="*/ 96831 h 193662"/>
                  <a:gd name="connsiteX3" fmla="*/ 96831 w 411532"/>
                  <a:gd name="connsiteY3" fmla="*/ 48416 h 193662"/>
                  <a:gd name="connsiteX4" fmla="*/ 205766 w 411532"/>
                  <a:gd name="connsiteY4" fmla="*/ 48416 h 193662"/>
                  <a:gd name="connsiteX5" fmla="*/ 205766 w 411532"/>
                  <a:gd name="connsiteY5" fmla="*/ 145247 h 193662"/>
                  <a:gd name="connsiteX6" fmla="*/ 314701 w 411532"/>
                  <a:gd name="connsiteY6" fmla="*/ 0 h 193662"/>
                  <a:gd name="connsiteX7" fmla="*/ 96831 w 411532"/>
                  <a:gd name="connsiteY7" fmla="*/ 0 h 193662"/>
                  <a:gd name="connsiteX8" fmla="*/ 0 w 411532"/>
                  <a:gd name="connsiteY8" fmla="*/ 96831 h 193662"/>
                  <a:gd name="connsiteX9" fmla="*/ 96831 w 411532"/>
                  <a:gd name="connsiteY9" fmla="*/ 193662 h 193662"/>
                  <a:gd name="connsiteX10" fmla="*/ 314701 w 411532"/>
                  <a:gd name="connsiteY10" fmla="*/ 193662 h 193662"/>
                  <a:gd name="connsiteX11" fmla="*/ 411532 w 411532"/>
                  <a:gd name="connsiteY11" fmla="*/ 96831 h 193662"/>
                  <a:gd name="connsiteX12" fmla="*/ 314701 w 411532"/>
                  <a:gd name="connsiteY12" fmla="*/ 0 h 19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532" h="193662">
                    <a:moveTo>
                      <a:pt x="205766" y="145247"/>
                    </a:moveTo>
                    <a:lnTo>
                      <a:pt x="96831" y="145247"/>
                    </a:lnTo>
                    <a:cubicBezTo>
                      <a:pt x="70203" y="145247"/>
                      <a:pt x="48416" y="123460"/>
                      <a:pt x="48416" y="96831"/>
                    </a:cubicBezTo>
                    <a:cubicBezTo>
                      <a:pt x="48416" y="70203"/>
                      <a:pt x="70203" y="48416"/>
                      <a:pt x="96831" y="48416"/>
                    </a:cubicBezTo>
                    <a:lnTo>
                      <a:pt x="205766" y="48416"/>
                    </a:lnTo>
                    <a:lnTo>
                      <a:pt x="205766" y="145247"/>
                    </a:lnTo>
                    <a:close/>
                    <a:moveTo>
                      <a:pt x="314701" y="0"/>
                    </a:moveTo>
                    <a:lnTo>
                      <a:pt x="96831" y="0"/>
                    </a:lnTo>
                    <a:cubicBezTo>
                      <a:pt x="43574" y="0"/>
                      <a:pt x="0" y="43574"/>
                      <a:pt x="0" y="96831"/>
                    </a:cubicBezTo>
                    <a:cubicBezTo>
                      <a:pt x="0" y="150088"/>
                      <a:pt x="43574" y="193662"/>
                      <a:pt x="96831" y="193662"/>
                    </a:cubicBezTo>
                    <a:lnTo>
                      <a:pt x="314701" y="193662"/>
                    </a:lnTo>
                    <a:cubicBezTo>
                      <a:pt x="367958" y="193662"/>
                      <a:pt x="411532" y="150088"/>
                      <a:pt x="411532" y="96831"/>
                    </a:cubicBezTo>
                    <a:cubicBezTo>
                      <a:pt x="411532" y="43574"/>
                      <a:pt x="367958" y="0"/>
                      <a:pt x="314701" y="0"/>
                    </a:cubicBezTo>
                    <a:close/>
                  </a:path>
                </a:pathLst>
              </a:custGeom>
              <a:grpFill/>
              <a:ln w="12005" cap="flat">
                <a:noFill/>
                <a:prstDash val="solid"/>
                <a:miter/>
              </a:ln>
            </p:spPr>
            <p:txBody>
              <a:bodyPr rtlCol="0" anchor="ctr"/>
              <a:lstStyle/>
              <a:p>
                <a:endParaRPr lang="en-US" dirty="0"/>
              </a:p>
            </p:txBody>
          </p:sp>
        </p:grpSp>
        <p:sp>
          <p:nvSpPr>
            <p:cNvPr id="13" name="arrow 1">
              <a:extLst>
                <a:ext uri="{FF2B5EF4-FFF2-40B4-BE49-F238E27FC236}">
                  <a16:creationId xmlns:a16="http://schemas.microsoft.com/office/drawing/2014/main" id="{C6AAF268-56A8-768C-6867-F9AE9E38703C}"/>
                </a:ext>
              </a:extLst>
            </p:cNvPr>
            <p:cNvSpPr/>
            <p:nvPr/>
          </p:nvSpPr>
          <p:spPr>
            <a:xfrm rot="16200000">
              <a:off x="7356305" y="2041050"/>
              <a:ext cx="508238"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FF0000"/>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dirty="0"/>
            </a:p>
          </p:txBody>
        </p:sp>
      </p:grpSp>
      <p:sp>
        <p:nvSpPr>
          <p:cNvPr id="14" name="Rounded Rectangle 13">
            <a:extLst>
              <a:ext uri="{FF2B5EF4-FFF2-40B4-BE49-F238E27FC236}">
                <a16:creationId xmlns:a16="http://schemas.microsoft.com/office/drawing/2014/main" id="{A907FECE-DD63-8568-E5AD-A3DAA5BDEE96}"/>
              </a:ext>
            </a:extLst>
          </p:cNvPr>
          <p:cNvSpPr/>
          <p:nvPr/>
        </p:nvSpPr>
        <p:spPr bwMode="auto">
          <a:xfrm>
            <a:off x="684213" y="3247504"/>
            <a:ext cx="2266021" cy="660069"/>
          </a:xfrm>
          <a:prstGeom prst="roundRect">
            <a:avLst/>
          </a:prstGeom>
          <a:solidFill>
            <a:schemeClr val="accent5"/>
          </a:solidFill>
          <a:ln w="9525">
            <a:noFill/>
            <a:miter lim="800000"/>
            <a:headEnd/>
            <a:tailEnd/>
          </a:ln>
          <a:effectLst/>
        </p:spPr>
        <p:txBody>
          <a:bodyPr rot="0" vert="horz" wrap="square" lIns="0" tIns="0" rIns="0" bIns="36000" rtlCol="0" anchor="ctr" anchorCtr="0" upright="1">
            <a:noAutofit/>
          </a:bodyPr>
          <a:lstStyle/>
          <a:p>
            <a:pPr algn="ctr">
              <a:lnSpc>
                <a:spcPts val="18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Smoking status</a:t>
            </a:r>
          </a:p>
        </p:txBody>
      </p:sp>
      <p:sp>
        <p:nvSpPr>
          <p:cNvPr id="20" name="Rounded Rectangle 19">
            <a:extLst>
              <a:ext uri="{FF2B5EF4-FFF2-40B4-BE49-F238E27FC236}">
                <a16:creationId xmlns:a16="http://schemas.microsoft.com/office/drawing/2014/main" id="{49DDF0DC-C110-BE65-D62C-98BAFEDD2D4D}"/>
              </a:ext>
            </a:extLst>
          </p:cNvPr>
          <p:cNvSpPr/>
          <p:nvPr/>
        </p:nvSpPr>
        <p:spPr bwMode="auto">
          <a:xfrm>
            <a:off x="3438990" y="3247504"/>
            <a:ext cx="2266021" cy="660069"/>
          </a:xfrm>
          <a:prstGeom prst="roundRect">
            <a:avLst/>
          </a:prstGeom>
          <a:solidFill>
            <a:schemeClr val="accent5"/>
          </a:solidFill>
          <a:ln w="9525">
            <a:noFill/>
            <a:miter lim="800000"/>
            <a:headEnd/>
            <a:tailEnd/>
          </a:ln>
          <a:effectLst/>
        </p:spPr>
        <p:txBody>
          <a:bodyPr rot="0" vert="horz" wrap="square" lIns="0" tIns="0" rIns="0" bIns="36000" rtlCol="0" anchor="ctr" anchorCtr="0" upright="1">
            <a:noAutofit/>
          </a:bodyPr>
          <a:lstStyle/>
          <a:p>
            <a:pPr algn="ctr">
              <a:lnSpc>
                <a:spcPts val="18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What is the</a:t>
            </a:r>
            <a:br>
              <a:rPr lang="en-US" sz="1400" b="1" dirty="0">
                <a:solidFill>
                  <a:schemeClr val="bg1"/>
                </a:solidFill>
                <a:effectLst/>
                <a:latin typeface="Arial" panose="020B0604020202020204" pitchFamily="34" charset="0"/>
                <a:ea typeface="Calibri"/>
                <a:cs typeface="Arial" panose="020B0604020202020204" pitchFamily="34" charset="0"/>
              </a:rPr>
            </a:br>
            <a:r>
              <a:rPr lang="en-US" sz="1400" b="1" dirty="0">
                <a:solidFill>
                  <a:schemeClr val="bg1"/>
                </a:solidFill>
                <a:effectLst/>
                <a:latin typeface="Arial" panose="020B0604020202020204" pitchFamily="34" charset="0"/>
                <a:ea typeface="Calibri"/>
                <a:cs typeface="Arial" panose="020B0604020202020204" pitchFamily="34" charset="0"/>
              </a:rPr>
              <a:t> clinical effect?</a:t>
            </a:r>
          </a:p>
        </p:txBody>
      </p:sp>
      <p:sp>
        <p:nvSpPr>
          <p:cNvPr id="21" name="Rounded Rectangle 20">
            <a:extLst>
              <a:ext uri="{FF2B5EF4-FFF2-40B4-BE49-F238E27FC236}">
                <a16:creationId xmlns:a16="http://schemas.microsoft.com/office/drawing/2014/main" id="{94457E7D-8602-5F0A-2870-5219E6CA4044}"/>
              </a:ext>
            </a:extLst>
          </p:cNvPr>
          <p:cNvSpPr/>
          <p:nvPr/>
        </p:nvSpPr>
        <p:spPr bwMode="auto">
          <a:xfrm>
            <a:off x="6193493" y="3247504"/>
            <a:ext cx="2266021" cy="660069"/>
          </a:xfrm>
          <a:prstGeom prst="roundRect">
            <a:avLst/>
          </a:prstGeom>
          <a:solidFill>
            <a:schemeClr val="accent5"/>
          </a:solidFill>
          <a:ln w="9525">
            <a:noFill/>
            <a:miter lim="800000"/>
            <a:headEnd/>
            <a:tailEnd/>
          </a:ln>
          <a:effectLst/>
        </p:spPr>
        <p:txBody>
          <a:bodyPr rot="0" vert="horz" wrap="square" lIns="0" tIns="0" rIns="0" bIns="36000" rtlCol="0" anchor="ctr" anchorCtr="0" upright="1">
            <a:noAutofit/>
          </a:bodyPr>
          <a:lstStyle/>
          <a:p>
            <a:pPr algn="ctr">
              <a:lnSpc>
                <a:spcPts val="18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What do you need </a:t>
            </a:r>
          </a:p>
          <a:p>
            <a:pPr algn="ctr">
              <a:lnSpc>
                <a:spcPts val="18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to do with the dose?</a:t>
            </a:r>
          </a:p>
        </p:txBody>
      </p:sp>
      <p:sp>
        <p:nvSpPr>
          <p:cNvPr id="22" name="decreased met text">
            <a:extLst>
              <a:ext uri="{FF2B5EF4-FFF2-40B4-BE49-F238E27FC236}">
                <a16:creationId xmlns:a16="http://schemas.microsoft.com/office/drawing/2014/main" id="{468FAFCE-423C-8F63-1B45-DFAF26D851C1}"/>
              </a:ext>
            </a:extLst>
          </p:cNvPr>
          <p:cNvSpPr txBox="1"/>
          <p:nvPr/>
        </p:nvSpPr>
        <p:spPr>
          <a:xfrm>
            <a:off x="4298690" y="4069300"/>
            <a:ext cx="1482786" cy="1121006"/>
          </a:xfrm>
          <a:prstGeom prst="rect">
            <a:avLst/>
          </a:prstGeom>
          <a:noFill/>
        </p:spPr>
        <p:txBody>
          <a:bodyPr wrap="square" rtlCol="0">
            <a:noAutofit/>
          </a:bodyPr>
          <a:lstStyle/>
          <a:p>
            <a:pPr>
              <a:lnSpc>
                <a:spcPts val="1800"/>
              </a:lnSpc>
            </a:pPr>
            <a:r>
              <a:rPr lang="en-US" sz="1300" b="1" dirty="0">
                <a:latin typeface="Arial" panose="020B0604020202020204" pitchFamily="34" charset="0"/>
                <a:cs typeface="Arial" panose="020B0604020202020204" pitchFamily="34" charset="0"/>
              </a:rPr>
              <a:t>Decreased </a:t>
            </a:r>
            <a:br>
              <a:rPr lang="en-US" sz="1300" b="1" dirty="0">
                <a:latin typeface="Arial" panose="020B0604020202020204" pitchFamily="34" charset="0"/>
                <a:cs typeface="Arial" panose="020B0604020202020204" pitchFamily="34" charset="0"/>
              </a:rPr>
            </a:br>
            <a:r>
              <a:rPr lang="en-US" sz="1300" b="1" dirty="0">
                <a:latin typeface="Arial" panose="020B0604020202020204" pitchFamily="34" charset="0"/>
                <a:cs typeface="Arial" panose="020B0604020202020204" pitchFamily="34" charset="0"/>
              </a:rPr>
              <a:t>metabolism</a:t>
            </a:r>
          </a:p>
          <a:p>
            <a:pPr>
              <a:lnSpc>
                <a:spcPts val="1800"/>
              </a:lnSpc>
            </a:pPr>
            <a:r>
              <a:rPr lang="en-US" sz="1200" dirty="0">
                <a:latin typeface="Arial" panose="020B0604020202020204" pitchFamily="34" charset="0"/>
                <a:cs typeface="Arial" panose="020B0604020202020204" pitchFamily="34" charset="0"/>
              </a:rPr>
              <a:t>Possible side </a:t>
            </a:r>
            <a:br>
              <a:rPr lang="en-US" sz="1200" dirty="0">
                <a:latin typeface="Arial" panose="020B0604020202020204" pitchFamily="34" charset="0"/>
                <a:cs typeface="Arial" panose="020B0604020202020204" pitchFamily="34" charset="0"/>
              </a:rPr>
            </a:br>
            <a:r>
              <a:rPr lang="en-US" sz="1200" dirty="0">
                <a:latin typeface="Arial" panose="020B0604020202020204" pitchFamily="34" charset="0"/>
                <a:cs typeface="Arial" panose="020B0604020202020204" pitchFamily="34" charset="0"/>
              </a:rPr>
              <a:t>effects / toxicity</a:t>
            </a:r>
            <a:endParaRPr lang="en-US" sz="1200" b="1" dirty="0">
              <a:latin typeface="Arial" panose="020B0604020202020204" pitchFamily="34" charset="0"/>
              <a:cs typeface="Arial" panose="020B0604020202020204" pitchFamily="34" charset="0"/>
            </a:endParaRPr>
          </a:p>
        </p:txBody>
      </p:sp>
      <p:sp>
        <p:nvSpPr>
          <p:cNvPr id="23" name="higher text">
            <a:extLst>
              <a:ext uri="{FF2B5EF4-FFF2-40B4-BE49-F238E27FC236}">
                <a16:creationId xmlns:a16="http://schemas.microsoft.com/office/drawing/2014/main" id="{72BC975D-E43F-36A7-F0D5-F69D503686E5}"/>
              </a:ext>
            </a:extLst>
          </p:cNvPr>
          <p:cNvSpPr txBox="1"/>
          <p:nvPr/>
        </p:nvSpPr>
        <p:spPr>
          <a:xfrm>
            <a:off x="6315669" y="2543787"/>
            <a:ext cx="2021668" cy="549658"/>
          </a:xfrm>
          <a:prstGeom prst="rect">
            <a:avLst/>
          </a:prstGeom>
          <a:noFill/>
        </p:spPr>
        <p:txBody>
          <a:bodyPr wrap="square" rtlCol="0">
            <a:noAutofit/>
          </a:bodyPr>
          <a:lstStyle/>
          <a:p>
            <a:pPr algn="ctr">
              <a:lnSpc>
                <a:spcPts val="1800"/>
              </a:lnSpc>
            </a:pPr>
            <a:r>
              <a:rPr lang="en-US" sz="1300" b="1" dirty="0">
                <a:latin typeface="Arial" panose="020B0604020202020204" pitchFamily="34" charset="0"/>
                <a:cs typeface="Arial" panose="020B0604020202020204" pitchFamily="34" charset="0"/>
              </a:rPr>
              <a:t>Higher doses of </a:t>
            </a:r>
          </a:p>
          <a:p>
            <a:pPr algn="ctr">
              <a:lnSpc>
                <a:spcPts val="1800"/>
              </a:lnSpc>
            </a:pPr>
            <a:r>
              <a:rPr lang="en-US" sz="1300" b="1" dirty="0">
                <a:latin typeface="Arial" panose="020B0604020202020204" pitchFamily="34" charset="0"/>
                <a:cs typeface="Arial" panose="020B0604020202020204" pitchFamily="34" charset="0"/>
              </a:rPr>
              <a:t>medication needed</a:t>
            </a:r>
          </a:p>
        </p:txBody>
      </p:sp>
      <p:sp>
        <p:nvSpPr>
          <p:cNvPr id="24" name="reduce text">
            <a:extLst>
              <a:ext uri="{FF2B5EF4-FFF2-40B4-BE49-F238E27FC236}">
                <a16:creationId xmlns:a16="http://schemas.microsoft.com/office/drawing/2014/main" id="{D5C5D658-93BA-BE48-A79A-F660D16B1F19}"/>
              </a:ext>
            </a:extLst>
          </p:cNvPr>
          <p:cNvSpPr txBox="1"/>
          <p:nvPr/>
        </p:nvSpPr>
        <p:spPr>
          <a:xfrm>
            <a:off x="6336087" y="4069300"/>
            <a:ext cx="1980833" cy="627804"/>
          </a:xfrm>
          <a:prstGeom prst="rect">
            <a:avLst/>
          </a:prstGeom>
          <a:noFill/>
        </p:spPr>
        <p:txBody>
          <a:bodyPr wrap="square" rtlCol="0">
            <a:noAutofit/>
          </a:bodyPr>
          <a:lstStyle/>
          <a:p>
            <a:pPr algn="ctr">
              <a:lnSpc>
                <a:spcPts val="1800"/>
              </a:lnSpc>
            </a:pPr>
            <a:r>
              <a:rPr lang="en-US" sz="1300" b="1" dirty="0">
                <a:latin typeface="Arial" panose="020B0604020202020204" pitchFamily="34" charset="0"/>
                <a:cs typeface="Arial" panose="020B0604020202020204" pitchFamily="34" charset="0"/>
              </a:rPr>
              <a:t>Reduce dose, </a:t>
            </a:r>
            <a:br>
              <a:rPr lang="en-US" sz="1300" b="1" dirty="0">
                <a:latin typeface="Arial" panose="020B0604020202020204" pitchFamily="34" charset="0"/>
                <a:cs typeface="Arial" panose="020B0604020202020204" pitchFamily="34" charset="0"/>
              </a:rPr>
            </a:br>
            <a:r>
              <a:rPr lang="en-US" sz="1300" b="1" dirty="0">
                <a:latin typeface="Arial" panose="020B0604020202020204" pitchFamily="34" charset="0"/>
                <a:cs typeface="Arial" panose="020B0604020202020204" pitchFamily="34" charset="0"/>
              </a:rPr>
              <a:t>usually within a week</a:t>
            </a:r>
          </a:p>
        </p:txBody>
      </p:sp>
      <p:grpSp>
        <p:nvGrpSpPr>
          <p:cNvPr id="265" name="reduce med">
            <a:extLst>
              <a:ext uri="{FF2B5EF4-FFF2-40B4-BE49-F238E27FC236}">
                <a16:creationId xmlns:a16="http://schemas.microsoft.com/office/drawing/2014/main" id="{DEBEA3A9-77F5-D053-59E5-BF0EF2F840BA}"/>
              </a:ext>
            </a:extLst>
          </p:cNvPr>
          <p:cNvGrpSpPr/>
          <p:nvPr/>
        </p:nvGrpSpPr>
        <p:grpSpPr>
          <a:xfrm>
            <a:off x="6860021" y="4781991"/>
            <a:ext cx="932965" cy="660069"/>
            <a:chOff x="6860021" y="4781991"/>
            <a:chExt cx="932965" cy="660069"/>
          </a:xfrm>
        </p:grpSpPr>
        <p:grpSp>
          <p:nvGrpSpPr>
            <p:cNvPr id="25" name="Graphic 6" descr="Medicine with solid fill">
              <a:extLst>
                <a:ext uri="{FF2B5EF4-FFF2-40B4-BE49-F238E27FC236}">
                  <a16:creationId xmlns:a16="http://schemas.microsoft.com/office/drawing/2014/main" id="{E094C3C2-729E-B4AC-8273-6A3E69ADED9A}"/>
                </a:ext>
              </a:extLst>
            </p:cNvPr>
            <p:cNvGrpSpPr/>
            <p:nvPr/>
          </p:nvGrpSpPr>
          <p:grpSpPr>
            <a:xfrm>
              <a:off x="6860021" y="4781991"/>
              <a:ext cx="462048" cy="660069"/>
              <a:chOff x="6924115" y="2363858"/>
              <a:chExt cx="677817" cy="968310"/>
            </a:xfrm>
            <a:solidFill>
              <a:schemeClr val="tx1">
                <a:alpha val="44897"/>
              </a:schemeClr>
            </a:solidFill>
          </p:grpSpPr>
          <p:sp>
            <p:nvSpPr>
              <p:cNvPr id="26" name="Freeform 25">
                <a:extLst>
                  <a:ext uri="{FF2B5EF4-FFF2-40B4-BE49-F238E27FC236}">
                    <a16:creationId xmlns:a16="http://schemas.microsoft.com/office/drawing/2014/main" id="{38CA2E64-F53A-1D3D-2749-46DEC46D41B1}"/>
                  </a:ext>
                </a:extLst>
              </p:cNvPr>
              <p:cNvSpPr/>
              <p:nvPr/>
            </p:nvSpPr>
            <p:spPr>
              <a:xfrm>
                <a:off x="6924115" y="2363858"/>
                <a:ext cx="532570" cy="871479"/>
              </a:xfrm>
              <a:custGeom>
                <a:avLst/>
                <a:gdLst>
                  <a:gd name="connsiteX0" fmla="*/ 532571 w 532570"/>
                  <a:gd name="connsiteY0" fmla="*/ 726233 h 871479"/>
                  <a:gd name="connsiteX1" fmla="*/ 532571 w 532570"/>
                  <a:gd name="connsiteY1" fmla="*/ 629402 h 871479"/>
                  <a:gd name="connsiteX2" fmla="*/ 121039 w 532570"/>
                  <a:gd name="connsiteY2" fmla="*/ 629402 h 871479"/>
                  <a:gd name="connsiteX3" fmla="*/ 96831 w 532570"/>
                  <a:gd name="connsiteY3" fmla="*/ 605194 h 871479"/>
                  <a:gd name="connsiteX4" fmla="*/ 96831 w 532570"/>
                  <a:gd name="connsiteY4" fmla="*/ 363117 h 871479"/>
                  <a:gd name="connsiteX5" fmla="*/ 121039 w 532570"/>
                  <a:gd name="connsiteY5" fmla="*/ 338909 h 871479"/>
                  <a:gd name="connsiteX6" fmla="*/ 532571 w 532570"/>
                  <a:gd name="connsiteY6" fmla="*/ 338909 h 871479"/>
                  <a:gd name="connsiteX7" fmla="*/ 532571 w 532570"/>
                  <a:gd name="connsiteY7" fmla="*/ 242078 h 871479"/>
                  <a:gd name="connsiteX8" fmla="*/ 484155 w 532570"/>
                  <a:gd name="connsiteY8" fmla="*/ 193662 h 871479"/>
                  <a:gd name="connsiteX9" fmla="*/ 441792 w 532570"/>
                  <a:gd name="connsiteY9" fmla="*/ 193662 h 871479"/>
                  <a:gd name="connsiteX10" fmla="*/ 435740 w 532570"/>
                  <a:gd name="connsiteY10" fmla="*/ 187610 h 871479"/>
                  <a:gd name="connsiteX11" fmla="*/ 435740 w 532570"/>
                  <a:gd name="connsiteY11" fmla="*/ 151299 h 871479"/>
                  <a:gd name="connsiteX12" fmla="*/ 441792 w 532570"/>
                  <a:gd name="connsiteY12" fmla="*/ 145247 h 871479"/>
                  <a:gd name="connsiteX13" fmla="*/ 472052 w 532570"/>
                  <a:gd name="connsiteY13" fmla="*/ 145247 h 871479"/>
                  <a:gd name="connsiteX14" fmla="*/ 484155 w 532570"/>
                  <a:gd name="connsiteY14" fmla="*/ 133143 h 871479"/>
                  <a:gd name="connsiteX15" fmla="*/ 484155 w 532570"/>
                  <a:gd name="connsiteY15" fmla="*/ 48416 h 871479"/>
                  <a:gd name="connsiteX16" fmla="*/ 435740 w 532570"/>
                  <a:gd name="connsiteY16" fmla="*/ 0 h 871479"/>
                  <a:gd name="connsiteX17" fmla="*/ 96831 w 532570"/>
                  <a:gd name="connsiteY17" fmla="*/ 0 h 871479"/>
                  <a:gd name="connsiteX18" fmla="*/ 48416 w 532570"/>
                  <a:gd name="connsiteY18" fmla="*/ 48416 h 871479"/>
                  <a:gd name="connsiteX19" fmla="*/ 48416 w 532570"/>
                  <a:gd name="connsiteY19" fmla="*/ 133143 h 871479"/>
                  <a:gd name="connsiteX20" fmla="*/ 60519 w 532570"/>
                  <a:gd name="connsiteY20" fmla="*/ 145247 h 871479"/>
                  <a:gd name="connsiteX21" fmla="*/ 90779 w 532570"/>
                  <a:gd name="connsiteY21" fmla="*/ 145247 h 871479"/>
                  <a:gd name="connsiteX22" fmla="*/ 96831 w 532570"/>
                  <a:gd name="connsiteY22" fmla="*/ 151299 h 871479"/>
                  <a:gd name="connsiteX23" fmla="*/ 96831 w 532570"/>
                  <a:gd name="connsiteY23" fmla="*/ 187610 h 871479"/>
                  <a:gd name="connsiteX24" fmla="*/ 90779 w 532570"/>
                  <a:gd name="connsiteY24" fmla="*/ 193662 h 871479"/>
                  <a:gd name="connsiteX25" fmla="*/ 48416 w 532570"/>
                  <a:gd name="connsiteY25" fmla="*/ 193662 h 871479"/>
                  <a:gd name="connsiteX26" fmla="*/ 0 w 532570"/>
                  <a:gd name="connsiteY26" fmla="*/ 242078 h 871479"/>
                  <a:gd name="connsiteX27" fmla="*/ 0 w 532570"/>
                  <a:gd name="connsiteY27" fmla="*/ 823064 h 871479"/>
                  <a:gd name="connsiteX28" fmla="*/ 48416 w 532570"/>
                  <a:gd name="connsiteY28" fmla="*/ 871480 h 871479"/>
                  <a:gd name="connsiteX29" fmla="*/ 217870 w 532570"/>
                  <a:gd name="connsiteY29" fmla="*/ 871480 h 871479"/>
                  <a:gd name="connsiteX30" fmla="*/ 363117 w 532570"/>
                  <a:gd name="connsiteY30" fmla="*/ 726233 h 871479"/>
                  <a:gd name="connsiteX31" fmla="*/ 532571 w 532570"/>
                  <a:gd name="connsiteY31" fmla="*/ 726233 h 87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32570" h="871479">
                    <a:moveTo>
                      <a:pt x="532571" y="726233"/>
                    </a:moveTo>
                    <a:lnTo>
                      <a:pt x="532571" y="629402"/>
                    </a:lnTo>
                    <a:lnTo>
                      <a:pt x="121039" y="629402"/>
                    </a:lnTo>
                    <a:cubicBezTo>
                      <a:pt x="107725" y="629402"/>
                      <a:pt x="96831" y="618509"/>
                      <a:pt x="96831" y="605194"/>
                    </a:cubicBezTo>
                    <a:lnTo>
                      <a:pt x="96831" y="363117"/>
                    </a:lnTo>
                    <a:cubicBezTo>
                      <a:pt x="96831" y="349802"/>
                      <a:pt x="107725" y="338909"/>
                      <a:pt x="121039" y="338909"/>
                    </a:cubicBezTo>
                    <a:lnTo>
                      <a:pt x="532571" y="338909"/>
                    </a:lnTo>
                    <a:lnTo>
                      <a:pt x="532571" y="242078"/>
                    </a:lnTo>
                    <a:cubicBezTo>
                      <a:pt x="532571" y="215449"/>
                      <a:pt x="510784" y="193662"/>
                      <a:pt x="484155" y="193662"/>
                    </a:cubicBezTo>
                    <a:lnTo>
                      <a:pt x="441792" y="193662"/>
                    </a:lnTo>
                    <a:cubicBezTo>
                      <a:pt x="438161" y="193662"/>
                      <a:pt x="435740" y="191241"/>
                      <a:pt x="435740" y="187610"/>
                    </a:cubicBezTo>
                    <a:lnTo>
                      <a:pt x="435740" y="151299"/>
                    </a:lnTo>
                    <a:cubicBezTo>
                      <a:pt x="435740" y="147667"/>
                      <a:pt x="438161" y="145247"/>
                      <a:pt x="441792" y="145247"/>
                    </a:cubicBezTo>
                    <a:lnTo>
                      <a:pt x="472052" y="145247"/>
                    </a:lnTo>
                    <a:cubicBezTo>
                      <a:pt x="479314" y="145247"/>
                      <a:pt x="484155" y="140405"/>
                      <a:pt x="484155" y="133143"/>
                    </a:cubicBezTo>
                    <a:lnTo>
                      <a:pt x="484155" y="48416"/>
                    </a:lnTo>
                    <a:cubicBezTo>
                      <a:pt x="484155" y="21787"/>
                      <a:pt x="462368" y="0"/>
                      <a:pt x="435740" y="0"/>
                    </a:cubicBezTo>
                    <a:lnTo>
                      <a:pt x="96831" y="0"/>
                    </a:lnTo>
                    <a:cubicBezTo>
                      <a:pt x="70203" y="0"/>
                      <a:pt x="48416" y="21787"/>
                      <a:pt x="48416" y="48416"/>
                    </a:cubicBezTo>
                    <a:lnTo>
                      <a:pt x="48416" y="133143"/>
                    </a:lnTo>
                    <a:cubicBezTo>
                      <a:pt x="48416" y="140405"/>
                      <a:pt x="53257" y="145247"/>
                      <a:pt x="60519" y="145247"/>
                    </a:cubicBezTo>
                    <a:lnTo>
                      <a:pt x="90779" y="145247"/>
                    </a:lnTo>
                    <a:cubicBezTo>
                      <a:pt x="94410" y="145247"/>
                      <a:pt x="96831" y="147667"/>
                      <a:pt x="96831" y="151299"/>
                    </a:cubicBezTo>
                    <a:lnTo>
                      <a:pt x="96831" y="187610"/>
                    </a:lnTo>
                    <a:cubicBezTo>
                      <a:pt x="96831" y="191241"/>
                      <a:pt x="94410" y="193662"/>
                      <a:pt x="90779" y="193662"/>
                    </a:cubicBezTo>
                    <a:lnTo>
                      <a:pt x="48416" y="193662"/>
                    </a:lnTo>
                    <a:cubicBezTo>
                      <a:pt x="21787" y="193662"/>
                      <a:pt x="0" y="215449"/>
                      <a:pt x="0" y="242078"/>
                    </a:cubicBezTo>
                    <a:lnTo>
                      <a:pt x="0" y="823064"/>
                    </a:lnTo>
                    <a:cubicBezTo>
                      <a:pt x="0" y="849693"/>
                      <a:pt x="21787" y="871480"/>
                      <a:pt x="48416" y="871480"/>
                    </a:cubicBezTo>
                    <a:lnTo>
                      <a:pt x="217870" y="871480"/>
                    </a:lnTo>
                    <a:cubicBezTo>
                      <a:pt x="217870" y="791594"/>
                      <a:pt x="283231" y="726233"/>
                      <a:pt x="363117" y="726233"/>
                    </a:cubicBezTo>
                    <a:lnTo>
                      <a:pt x="532571" y="726233"/>
                    </a:lnTo>
                    <a:close/>
                  </a:path>
                </a:pathLst>
              </a:custGeom>
              <a:grpFill/>
              <a:ln w="12005" cap="flat">
                <a:noFill/>
                <a:prstDash val="solid"/>
                <a:miter/>
              </a:ln>
            </p:spPr>
            <p:txBody>
              <a:bodyPr rtlCol="0" anchor="ctr"/>
              <a:lstStyle/>
              <a:p>
                <a:endParaRPr lang="en-US" dirty="0"/>
              </a:p>
            </p:txBody>
          </p:sp>
          <p:sp>
            <p:nvSpPr>
              <p:cNvPr id="27" name="Freeform 26">
                <a:extLst>
                  <a:ext uri="{FF2B5EF4-FFF2-40B4-BE49-F238E27FC236}">
                    <a16:creationId xmlns:a16="http://schemas.microsoft.com/office/drawing/2014/main" id="{504BD257-45AF-E2EA-FD94-B84D65FD6974}"/>
                  </a:ext>
                </a:extLst>
              </p:cNvPr>
              <p:cNvSpPr/>
              <p:nvPr/>
            </p:nvSpPr>
            <p:spPr>
              <a:xfrm>
                <a:off x="7069362" y="2751182"/>
                <a:ext cx="387324" cy="193662"/>
              </a:xfrm>
              <a:custGeom>
                <a:avLst/>
                <a:gdLst>
                  <a:gd name="connsiteX0" fmla="*/ 0 w 387324"/>
                  <a:gd name="connsiteY0" fmla="*/ 12104 h 193662"/>
                  <a:gd name="connsiteX1" fmla="*/ 0 w 387324"/>
                  <a:gd name="connsiteY1" fmla="*/ 181558 h 193662"/>
                  <a:gd name="connsiteX2" fmla="*/ 12104 w 387324"/>
                  <a:gd name="connsiteY2" fmla="*/ 193662 h 193662"/>
                  <a:gd name="connsiteX3" fmla="*/ 387324 w 387324"/>
                  <a:gd name="connsiteY3" fmla="*/ 193662 h 193662"/>
                  <a:gd name="connsiteX4" fmla="*/ 387324 w 387324"/>
                  <a:gd name="connsiteY4" fmla="*/ 0 h 193662"/>
                  <a:gd name="connsiteX5" fmla="*/ 12104 w 387324"/>
                  <a:gd name="connsiteY5" fmla="*/ 0 h 193662"/>
                  <a:gd name="connsiteX6" fmla="*/ 0 w 387324"/>
                  <a:gd name="connsiteY6" fmla="*/ 12104 h 19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324" h="193662">
                    <a:moveTo>
                      <a:pt x="0" y="12104"/>
                    </a:moveTo>
                    <a:lnTo>
                      <a:pt x="0" y="181558"/>
                    </a:lnTo>
                    <a:cubicBezTo>
                      <a:pt x="0" y="188821"/>
                      <a:pt x="4842" y="193662"/>
                      <a:pt x="12104" y="193662"/>
                    </a:cubicBezTo>
                    <a:lnTo>
                      <a:pt x="387324" y="193662"/>
                    </a:lnTo>
                    <a:lnTo>
                      <a:pt x="387324" y="0"/>
                    </a:lnTo>
                    <a:lnTo>
                      <a:pt x="12104" y="0"/>
                    </a:lnTo>
                    <a:cubicBezTo>
                      <a:pt x="4842" y="0"/>
                      <a:pt x="0" y="4842"/>
                      <a:pt x="0" y="12104"/>
                    </a:cubicBezTo>
                    <a:close/>
                  </a:path>
                </a:pathLst>
              </a:custGeom>
              <a:grpFill/>
              <a:ln w="12005" cap="flat">
                <a:noFill/>
                <a:prstDash val="solid"/>
                <a:miter/>
              </a:ln>
            </p:spPr>
            <p:txBody>
              <a:bodyPr rtlCol="0" anchor="ctr"/>
              <a:lstStyle/>
              <a:p>
                <a:endParaRPr lang="en-US" dirty="0"/>
              </a:p>
            </p:txBody>
          </p:sp>
          <p:sp>
            <p:nvSpPr>
              <p:cNvPr id="28" name="Freeform 27">
                <a:extLst>
                  <a:ext uri="{FF2B5EF4-FFF2-40B4-BE49-F238E27FC236}">
                    <a16:creationId xmlns:a16="http://schemas.microsoft.com/office/drawing/2014/main" id="{9A3E0DF6-6388-7054-92F5-5E907995824B}"/>
                  </a:ext>
                </a:extLst>
              </p:cNvPr>
              <p:cNvSpPr/>
              <p:nvPr/>
            </p:nvSpPr>
            <p:spPr>
              <a:xfrm>
                <a:off x="7190401" y="3138506"/>
                <a:ext cx="411532" cy="193662"/>
              </a:xfrm>
              <a:custGeom>
                <a:avLst/>
                <a:gdLst>
                  <a:gd name="connsiteX0" fmla="*/ 205766 w 411532"/>
                  <a:gd name="connsiteY0" fmla="*/ 145247 h 193662"/>
                  <a:gd name="connsiteX1" fmla="*/ 96831 w 411532"/>
                  <a:gd name="connsiteY1" fmla="*/ 145247 h 193662"/>
                  <a:gd name="connsiteX2" fmla="*/ 48416 w 411532"/>
                  <a:gd name="connsiteY2" fmla="*/ 96831 h 193662"/>
                  <a:gd name="connsiteX3" fmla="*/ 96831 w 411532"/>
                  <a:gd name="connsiteY3" fmla="*/ 48416 h 193662"/>
                  <a:gd name="connsiteX4" fmla="*/ 205766 w 411532"/>
                  <a:gd name="connsiteY4" fmla="*/ 48416 h 193662"/>
                  <a:gd name="connsiteX5" fmla="*/ 205766 w 411532"/>
                  <a:gd name="connsiteY5" fmla="*/ 145247 h 193662"/>
                  <a:gd name="connsiteX6" fmla="*/ 314701 w 411532"/>
                  <a:gd name="connsiteY6" fmla="*/ 0 h 193662"/>
                  <a:gd name="connsiteX7" fmla="*/ 96831 w 411532"/>
                  <a:gd name="connsiteY7" fmla="*/ 0 h 193662"/>
                  <a:gd name="connsiteX8" fmla="*/ 0 w 411532"/>
                  <a:gd name="connsiteY8" fmla="*/ 96831 h 193662"/>
                  <a:gd name="connsiteX9" fmla="*/ 96831 w 411532"/>
                  <a:gd name="connsiteY9" fmla="*/ 193662 h 193662"/>
                  <a:gd name="connsiteX10" fmla="*/ 314701 w 411532"/>
                  <a:gd name="connsiteY10" fmla="*/ 193662 h 193662"/>
                  <a:gd name="connsiteX11" fmla="*/ 411532 w 411532"/>
                  <a:gd name="connsiteY11" fmla="*/ 96831 h 193662"/>
                  <a:gd name="connsiteX12" fmla="*/ 314701 w 411532"/>
                  <a:gd name="connsiteY12" fmla="*/ 0 h 19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532" h="193662">
                    <a:moveTo>
                      <a:pt x="205766" y="145247"/>
                    </a:moveTo>
                    <a:lnTo>
                      <a:pt x="96831" y="145247"/>
                    </a:lnTo>
                    <a:cubicBezTo>
                      <a:pt x="70203" y="145247"/>
                      <a:pt x="48416" y="123460"/>
                      <a:pt x="48416" y="96831"/>
                    </a:cubicBezTo>
                    <a:cubicBezTo>
                      <a:pt x="48416" y="70203"/>
                      <a:pt x="70203" y="48416"/>
                      <a:pt x="96831" y="48416"/>
                    </a:cubicBezTo>
                    <a:lnTo>
                      <a:pt x="205766" y="48416"/>
                    </a:lnTo>
                    <a:lnTo>
                      <a:pt x="205766" y="145247"/>
                    </a:lnTo>
                    <a:close/>
                    <a:moveTo>
                      <a:pt x="314701" y="0"/>
                    </a:moveTo>
                    <a:lnTo>
                      <a:pt x="96831" y="0"/>
                    </a:lnTo>
                    <a:cubicBezTo>
                      <a:pt x="43574" y="0"/>
                      <a:pt x="0" y="43574"/>
                      <a:pt x="0" y="96831"/>
                    </a:cubicBezTo>
                    <a:cubicBezTo>
                      <a:pt x="0" y="150088"/>
                      <a:pt x="43574" y="193662"/>
                      <a:pt x="96831" y="193662"/>
                    </a:cubicBezTo>
                    <a:lnTo>
                      <a:pt x="314701" y="193662"/>
                    </a:lnTo>
                    <a:cubicBezTo>
                      <a:pt x="367958" y="193662"/>
                      <a:pt x="411532" y="150088"/>
                      <a:pt x="411532" y="96831"/>
                    </a:cubicBezTo>
                    <a:cubicBezTo>
                      <a:pt x="411532" y="43574"/>
                      <a:pt x="367958" y="0"/>
                      <a:pt x="314701" y="0"/>
                    </a:cubicBezTo>
                    <a:close/>
                  </a:path>
                </a:pathLst>
              </a:custGeom>
              <a:grpFill/>
              <a:ln w="12005" cap="flat">
                <a:noFill/>
                <a:prstDash val="solid"/>
                <a:miter/>
              </a:ln>
            </p:spPr>
            <p:txBody>
              <a:bodyPr rtlCol="0" anchor="ctr"/>
              <a:lstStyle/>
              <a:p>
                <a:endParaRPr lang="en-US" dirty="0"/>
              </a:p>
            </p:txBody>
          </p:sp>
        </p:grpSp>
        <p:sp>
          <p:nvSpPr>
            <p:cNvPr id="29" name="arrow 1">
              <a:extLst>
                <a:ext uri="{FF2B5EF4-FFF2-40B4-BE49-F238E27FC236}">
                  <a16:creationId xmlns:a16="http://schemas.microsoft.com/office/drawing/2014/main" id="{1C4A66B6-B8D6-CEE4-7224-FB6B3C6F127B}"/>
                </a:ext>
              </a:extLst>
            </p:cNvPr>
            <p:cNvSpPr/>
            <p:nvPr/>
          </p:nvSpPr>
          <p:spPr>
            <a:xfrm rot="5400000">
              <a:off x="7356305" y="4949713"/>
              <a:ext cx="508238"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92D050"/>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dirty="0"/>
            </a:p>
          </p:txBody>
        </p:sp>
      </p:grpSp>
      <p:sp>
        <p:nvSpPr>
          <p:cNvPr id="32" name="Rounded Rectangle 31">
            <a:extLst>
              <a:ext uri="{FF2B5EF4-FFF2-40B4-BE49-F238E27FC236}">
                <a16:creationId xmlns:a16="http://schemas.microsoft.com/office/drawing/2014/main" id="{EE22B008-60E3-37F7-3D5B-30764B4B4F53}"/>
              </a:ext>
            </a:extLst>
          </p:cNvPr>
          <p:cNvSpPr/>
          <p:nvPr/>
        </p:nvSpPr>
        <p:spPr bwMode="auto">
          <a:xfrm>
            <a:off x="3438990" y="5279331"/>
            <a:ext cx="2266021" cy="734733"/>
          </a:xfrm>
          <a:prstGeom prst="roundRect">
            <a:avLst/>
          </a:prstGeom>
          <a:solidFill>
            <a:schemeClr val="accent1"/>
          </a:solidFill>
          <a:ln w="9525">
            <a:noFill/>
            <a:miter lim="800000"/>
            <a:headEnd/>
            <a:tailEnd/>
          </a:ln>
          <a:effectLst/>
        </p:spPr>
        <p:txBody>
          <a:bodyPr rot="0" vert="horz" wrap="square" lIns="0" tIns="0" rIns="0" bIns="18000" rtlCol="0" anchor="ctr" anchorCtr="0" upright="1">
            <a:noAutofit/>
          </a:bodyPr>
          <a:lstStyle/>
          <a:p>
            <a:pPr algn="ctr">
              <a:lnSpc>
                <a:spcPts val="1500"/>
              </a:lnSpc>
              <a:spcAft>
                <a:spcPts val="0"/>
              </a:spcAft>
            </a:pPr>
            <a:r>
              <a:rPr lang="en-US" sz="1200" b="1" dirty="0">
                <a:solidFill>
                  <a:schemeClr val="bg1"/>
                </a:solidFill>
                <a:latin typeface="Arial" panose="020B0604020202020204" pitchFamily="34" charset="0"/>
                <a:ea typeface="Calibri"/>
                <a:cs typeface="Arial" panose="020B0604020202020204" pitchFamily="34" charset="0"/>
              </a:rPr>
              <a:t>Monitor for side effects:</a:t>
            </a:r>
            <a:r>
              <a:rPr lang="en-US" sz="1200" dirty="0">
                <a:solidFill>
                  <a:schemeClr val="bg1"/>
                </a:solidFill>
                <a:latin typeface="Arial" panose="020B0604020202020204" pitchFamily="34" charset="0"/>
                <a:ea typeface="Calibri"/>
                <a:cs typeface="Arial" panose="020B0604020202020204" pitchFamily="34" charset="0"/>
              </a:rPr>
              <a:t> </a:t>
            </a:r>
            <a:br>
              <a:rPr lang="en-US" sz="1200" dirty="0">
                <a:solidFill>
                  <a:schemeClr val="bg1"/>
                </a:solidFill>
                <a:latin typeface="Arial" panose="020B0604020202020204" pitchFamily="34" charset="0"/>
                <a:ea typeface="Calibri"/>
                <a:cs typeface="Arial" panose="020B0604020202020204" pitchFamily="34" charset="0"/>
              </a:rPr>
            </a:br>
            <a:r>
              <a:rPr lang="en-US" sz="1200" dirty="0">
                <a:solidFill>
                  <a:schemeClr val="bg1"/>
                </a:solidFill>
                <a:latin typeface="Arial" panose="020B0604020202020204" pitchFamily="34" charset="0"/>
                <a:ea typeface="Calibri"/>
                <a:cs typeface="Arial" panose="020B0604020202020204" pitchFamily="34" charset="0"/>
              </a:rPr>
              <a:t>blood levels may rise as </a:t>
            </a:r>
            <a:br>
              <a:rPr lang="en-US" sz="1200" dirty="0">
                <a:solidFill>
                  <a:schemeClr val="bg1"/>
                </a:solidFill>
                <a:latin typeface="Arial" panose="020B0604020202020204" pitchFamily="34" charset="0"/>
                <a:ea typeface="Calibri"/>
                <a:cs typeface="Arial" panose="020B0604020202020204" pitchFamily="34" charset="0"/>
              </a:rPr>
            </a:br>
            <a:r>
              <a:rPr lang="en-US" sz="1200" dirty="0">
                <a:solidFill>
                  <a:schemeClr val="bg1"/>
                </a:solidFill>
                <a:latin typeface="Arial" panose="020B0604020202020204" pitchFamily="34" charset="0"/>
                <a:ea typeface="Calibri"/>
                <a:cs typeface="Arial" panose="020B0604020202020204" pitchFamily="34" charset="0"/>
              </a:rPr>
              <a:t>liver metabolism slows</a:t>
            </a:r>
            <a:endParaRPr lang="en-US" sz="1200" dirty="0">
              <a:solidFill>
                <a:schemeClr val="bg1"/>
              </a:solidFill>
              <a:effectLst/>
              <a:latin typeface="Arial" panose="020B0604020202020204" pitchFamily="34" charset="0"/>
              <a:ea typeface="Calibri"/>
              <a:cs typeface="Arial" panose="020B0604020202020204" pitchFamily="34" charset="0"/>
            </a:endParaRPr>
          </a:p>
        </p:txBody>
      </p:sp>
      <p:grpSp>
        <p:nvGrpSpPr>
          <p:cNvPr id="263" name="increased met">
            <a:extLst>
              <a:ext uri="{FF2B5EF4-FFF2-40B4-BE49-F238E27FC236}">
                <a16:creationId xmlns:a16="http://schemas.microsoft.com/office/drawing/2014/main" id="{A47B3AF1-2413-1208-0C7C-0D4C2DE6C9CA}"/>
              </a:ext>
            </a:extLst>
          </p:cNvPr>
          <p:cNvGrpSpPr/>
          <p:nvPr/>
        </p:nvGrpSpPr>
        <p:grpSpPr>
          <a:xfrm>
            <a:off x="3665769" y="1987468"/>
            <a:ext cx="495215" cy="1012941"/>
            <a:chOff x="3665769" y="1987468"/>
            <a:chExt cx="495215" cy="1012941"/>
          </a:xfrm>
        </p:grpSpPr>
        <p:grpSp>
          <p:nvGrpSpPr>
            <p:cNvPr id="35" name="Graphic 33" descr="Man with solid fill">
              <a:extLst>
                <a:ext uri="{FF2B5EF4-FFF2-40B4-BE49-F238E27FC236}">
                  <a16:creationId xmlns:a16="http://schemas.microsoft.com/office/drawing/2014/main" id="{B275F338-2D47-203F-FFFF-44B42C03657D}"/>
                </a:ext>
              </a:extLst>
            </p:cNvPr>
            <p:cNvGrpSpPr/>
            <p:nvPr/>
          </p:nvGrpSpPr>
          <p:grpSpPr>
            <a:xfrm>
              <a:off x="3665769" y="1987468"/>
              <a:ext cx="495215" cy="1012941"/>
              <a:chOff x="3507530" y="1833938"/>
              <a:chExt cx="596424" cy="1219960"/>
            </a:xfrm>
            <a:solidFill>
              <a:schemeClr val="tx1">
                <a:alpha val="69648"/>
              </a:schemeClr>
            </a:solidFill>
          </p:grpSpPr>
          <p:sp>
            <p:nvSpPr>
              <p:cNvPr id="36" name="Freeform 35">
                <a:extLst>
                  <a:ext uri="{FF2B5EF4-FFF2-40B4-BE49-F238E27FC236}">
                    <a16:creationId xmlns:a16="http://schemas.microsoft.com/office/drawing/2014/main" id="{C497C3C4-C5F5-5BDB-3F52-A5D49C9A29C8}"/>
                  </a:ext>
                </a:extLst>
              </p:cNvPr>
              <p:cNvSpPr/>
              <p:nvPr/>
            </p:nvSpPr>
            <p:spPr>
              <a:xfrm>
                <a:off x="3697302" y="1833938"/>
                <a:ext cx="216881" cy="216881"/>
              </a:xfrm>
              <a:custGeom>
                <a:avLst/>
                <a:gdLst>
                  <a:gd name="connsiteX0" fmla="*/ 216882 w 216881"/>
                  <a:gd name="connsiteY0" fmla="*/ 108441 h 216881"/>
                  <a:gd name="connsiteX1" fmla="*/ 108441 w 216881"/>
                  <a:gd name="connsiteY1" fmla="*/ 216882 h 216881"/>
                  <a:gd name="connsiteX2" fmla="*/ 0 w 216881"/>
                  <a:gd name="connsiteY2" fmla="*/ 108441 h 216881"/>
                  <a:gd name="connsiteX3" fmla="*/ 108441 w 216881"/>
                  <a:gd name="connsiteY3" fmla="*/ 0 h 216881"/>
                  <a:gd name="connsiteX4" fmla="*/ 216882 w 216881"/>
                  <a:gd name="connsiteY4" fmla="*/ 108441 h 216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81" h="216881">
                    <a:moveTo>
                      <a:pt x="216882" y="108441"/>
                    </a:moveTo>
                    <a:cubicBezTo>
                      <a:pt x="216882" y="168331"/>
                      <a:pt x="168331" y="216882"/>
                      <a:pt x="108441" y="216882"/>
                    </a:cubicBezTo>
                    <a:cubicBezTo>
                      <a:pt x="48551" y="216882"/>
                      <a:pt x="0" y="168331"/>
                      <a:pt x="0" y="108441"/>
                    </a:cubicBezTo>
                    <a:cubicBezTo>
                      <a:pt x="0" y="48551"/>
                      <a:pt x="48551" y="0"/>
                      <a:pt x="108441" y="0"/>
                    </a:cubicBezTo>
                    <a:cubicBezTo>
                      <a:pt x="168331" y="0"/>
                      <a:pt x="216882" y="48551"/>
                      <a:pt x="216882" y="108441"/>
                    </a:cubicBezTo>
                    <a:close/>
                  </a:path>
                </a:pathLst>
              </a:custGeom>
              <a:grpFill/>
              <a:ln w="13494" cap="flat">
                <a:noFill/>
                <a:prstDash val="solid"/>
                <a:miter/>
              </a:ln>
            </p:spPr>
            <p:txBody>
              <a:bodyPr rtlCol="0" anchor="ctr"/>
              <a:lstStyle/>
              <a:p>
                <a:endParaRPr lang="en-US" dirty="0"/>
              </a:p>
            </p:txBody>
          </p:sp>
          <p:sp>
            <p:nvSpPr>
              <p:cNvPr id="37" name="Freeform 36">
                <a:extLst>
                  <a:ext uri="{FF2B5EF4-FFF2-40B4-BE49-F238E27FC236}">
                    <a16:creationId xmlns:a16="http://schemas.microsoft.com/office/drawing/2014/main" id="{F8DBD39D-4F55-F84F-8764-A6CC1838ACDC}"/>
                  </a:ext>
                </a:extLst>
              </p:cNvPr>
              <p:cNvSpPr/>
              <p:nvPr/>
            </p:nvSpPr>
            <p:spPr>
              <a:xfrm>
                <a:off x="3507530" y="2077931"/>
                <a:ext cx="596424" cy="975967"/>
              </a:xfrm>
              <a:custGeom>
                <a:avLst/>
                <a:gdLst>
                  <a:gd name="connsiteX0" fmla="*/ 593714 w 596424"/>
                  <a:gd name="connsiteY0" fmla="*/ 422919 h 975967"/>
                  <a:gd name="connsiteX1" fmla="*/ 517805 w 596424"/>
                  <a:gd name="connsiteY1" fmla="*/ 100308 h 975967"/>
                  <a:gd name="connsiteX2" fmla="*/ 501539 w 596424"/>
                  <a:gd name="connsiteY2" fmla="*/ 70487 h 975967"/>
                  <a:gd name="connsiteX3" fmla="*/ 387676 w 596424"/>
                  <a:gd name="connsiteY3" fmla="*/ 10844 h 975967"/>
                  <a:gd name="connsiteX4" fmla="*/ 298212 w 596424"/>
                  <a:gd name="connsiteY4" fmla="*/ 0 h 975967"/>
                  <a:gd name="connsiteX5" fmla="*/ 208749 w 596424"/>
                  <a:gd name="connsiteY5" fmla="*/ 13555 h 975967"/>
                  <a:gd name="connsiteX6" fmla="*/ 94886 w 596424"/>
                  <a:gd name="connsiteY6" fmla="*/ 73198 h 975967"/>
                  <a:gd name="connsiteX7" fmla="*/ 78620 w 596424"/>
                  <a:gd name="connsiteY7" fmla="*/ 103019 h 975967"/>
                  <a:gd name="connsiteX8" fmla="*/ 2711 w 596424"/>
                  <a:gd name="connsiteY8" fmla="*/ 425630 h 975967"/>
                  <a:gd name="connsiteX9" fmla="*/ 0 w 596424"/>
                  <a:gd name="connsiteY9" fmla="*/ 439185 h 975967"/>
                  <a:gd name="connsiteX10" fmla="*/ 54220 w 596424"/>
                  <a:gd name="connsiteY10" fmla="*/ 493406 h 975967"/>
                  <a:gd name="connsiteX11" fmla="*/ 105730 w 596424"/>
                  <a:gd name="connsiteY11" fmla="*/ 452741 h 975967"/>
                  <a:gd name="connsiteX12" fmla="*/ 162661 w 596424"/>
                  <a:gd name="connsiteY12" fmla="*/ 216882 h 975967"/>
                  <a:gd name="connsiteX13" fmla="*/ 162661 w 596424"/>
                  <a:gd name="connsiteY13" fmla="*/ 975968 h 975967"/>
                  <a:gd name="connsiteX14" fmla="*/ 271102 w 596424"/>
                  <a:gd name="connsiteY14" fmla="*/ 975968 h 975967"/>
                  <a:gd name="connsiteX15" fmla="*/ 271102 w 596424"/>
                  <a:gd name="connsiteY15" fmla="*/ 487984 h 975967"/>
                  <a:gd name="connsiteX16" fmla="*/ 325323 w 596424"/>
                  <a:gd name="connsiteY16" fmla="*/ 487984 h 975967"/>
                  <a:gd name="connsiteX17" fmla="*/ 325323 w 596424"/>
                  <a:gd name="connsiteY17" fmla="*/ 975968 h 975967"/>
                  <a:gd name="connsiteX18" fmla="*/ 433763 w 596424"/>
                  <a:gd name="connsiteY18" fmla="*/ 975968 h 975967"/>
                  <a:gd name="connsiteX19" fmla="*/ 433763 w 596424"/>
                  <a:gd name="connsiteY19" fmla="*/ 214171 h 975967"/>
                  <a:gd name="connsiteX20" fmla="*/ 490695 w 596424"/>
                  <a:gd name="connsiteY20" fmla="*/ 450029 h 975967"/>
                  <a:gd name="connsiteX21" fmla="*/ 542204 w 596424"/>
                  <a:gd name="connsiteY21" fmla="*/ 490695 h 975967"/>
                  <a:gd name="connsiteX22" fmla="*/ 596425 w 596424"/>
                  <a:gd name="connsiteY22" fmla="*/ 436474 h 975967"/>
                  <a:gd name="connsiteX23" fmla="*/ 593714 w 596424"/>
                  <a:gd name="connsiteY23" fmla="*/ 422919 h 97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96424" h="975967">
                    <a:moveTo>
                      <a:pt x="593714" y="422919"/>
                    </a:moveTo>
                    <a:lnTo>
                      <a:pt x="517805" y="100308"/>
                    </a:lnTo>
                    <a:cubicBezTo>
                      <a:pt x="515094" y="89464"/>
                      <a:pt x="509672" y="78620"/>
                      <a:pt x="501539" y="70487"/>
                    </a:cubicBezTo>
                    <a:cubicBezTo>
                      <a:pt x="469007" y="43376"/>
                      <a:pt x="431052" y="24399"/>
                      <a:pt x="387676" y="10844"/>
                    </a:cubicBezTo>
                    <a:cubicBezTo>
                      <a:pt x="357855" y="5422"/>
                      <a:pt x="328034" y="0"/>
                      <a:pt x="298212" y="0"/>
                    </a:cubicBezTo>
                    <a:cubicBezTo>
                      <a:pt x="268391" y="0"/>
                      <a:pt x="238570" y="5422"/>
                      <a:pt x="208749" y="13555"/>
                    </a:cubicBezTo>
                    <a:cubicBezTo>
                      <a:pt x="165372" y="24399"/>
                      <a:pt x="127418" y="46087"/>
                      <a:pt x="94886" y="73198"/>
                    </a:cubicBezTo>
                    <a:cubicBezTo>
                      <a:pt x="86753" y="81331"/>
                      <a:pt x="81331" y="92175"/>
                      <a:pt x="78620" y="103019"/>
                    </a:cubicBezTo>
                    <a:lnTo>
                      <a:pt x="2711" y="425630"/>
                    </a:lnTo>
                    <a:cubicBezTo>
                      <a:pt x="2711" y="428341"/>
                      <a:pt x="0" y="433763"/>
                      <a:pt x="0" y="439185"/>
                    </a:cubicBezTo>
                    <a:cubicBezTo>
                      <a:pt x="0" y="469007"/>
                      <a:pt x="24399" y="493406"/>
                      <a:pt x="54220" y="493406"/>
                    </a:cubicBezTo>
                    <a:cubicBezTo>
                      <a:pt x="78620" y="493406"/>
                      <a:pt x="100308" y="474429"/>
                      <a:pt x="105730" y="452741"/>
                    </a:cubicBezTo>
                    <a:lnTo>
                      <a:pt x="162661" y="216882"/>
                    </a:lnTo>
                    <a:lnTo>
                      <a:pt x="162661" y="975968"/>
                    </a:lnTo>
                    <a:lnTo>
                      <a:pt x="271102" y="975968"/>
                    </a:lnTo>
                    <a:lnTo>
                      <a:pt x="271102" y="487984"/>
                    </a:lnTo>
                    <a:lnTo>
                      <a:pt x="325323" y="487984"/>
                    </a:lnTo>
                    <a:lnTo>
                      <a:pt x="325323" y="975968"/>
                    </a:lnTo>
                    <a:lnTo>
                      <a:pt x="433763" y="975968"/>
                    </a:lnTo>
                    <a:lnTo>
                      <a:pt x="433763" y="214171"/>
                    </a:lnTo>
                    <a:lnTo>
                      <a:pt x="490695" y="450029"/>
                    </a:lnTo>
                    <a:cubicBezTo>
                      <a:pt x="496117" y="471718"/>
                      <a:pt x="517805" y="490695"/>
                      <a:pt x="542204" y="490695"/>
                    </a:cubicBezTo>
                    <a:cubicBezTo>
                      <a:pt x="572025" y="490695"/>
                      <a:pt x="596425" y="466296"/>
                      <a:pt x="596425" y="436474"/>
                    </a:cubicBezTo>
                    <a:cubicBezTo>
                      <a:pt x="596425" y="431052"/>
                      <a:pt x="593714" y="425630"/>
                      <a:pt x="593714" y="422919"/>
                    </a:cubicBezTo>
                    <a:close/>
                  </a:path>
                </a:pathLst>
              </a:custGeom>
              <a:grpFill/>
              <a:ln w="13494" cap="flat">
                <a:noFill/>
                <a:prstDash val="solid"/>
                <a:miter/>
              </a:ln>
            </p:spPr>
            <p:txBody>
              <a:bodyPr rtlCol="0" anchor="ctr"/>
              <a:lstStyle/>
              <a:p>
                <a:endParaRPr lang="en-US" dirty="0"/>
              </a:p>
            </p:txBody>
          </p:sp>
        </p:grpSp>
        <p:sp>
          <p:nvSpPr>
            <p:cNvPr id="38" name="Oval 37">
              <a:extLst>
                <a:ext uri="{FF2B5EF4-FFF2-40B4-BE49-F238E27FC236}">
                  <a16:creationId xmlns:a16="http://schemas.microsoft.com/office/drawing/2014/main" id="{5DF9395A-CD13-3AFE-D033-618BD9DFF6AC}"/>
                </a:ext>
              </a:extLst>
            </p:cNvPr>
            <p:cNvSpPr/>
            <p:nvPr/>
          </p:nvSpPr>
          <p:spPr bwMode="auto">
            <a:xfrm>
              <a:off x="3831168" y="2312021"/>
              <a:ext cx="164417" cy="164417"/>
            </a:xfrm>
            <a:prstGeom prst="ellipse">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cxnSp>
          <p:nvCxnSpPr>
            <p:cNvPr id="40" name="Straight Connector 39">
              <a:extLst>
                <a:ext uri="{FF2B5EF4-FFF2-40B4-BE49-F238E27FC236}">
                  <a16:creationId xmlns:a16="http://schemas.microsoft.com/office/drawing/2014/main" id="{48571066-7AF2-7ABA-9C3D-6921463A774F}"/>
                </a:ext>
              </a:extLst>
            </p:cNvPr>
            <p:cNvCxnSpPr>
              <a:cxnSpLocks/>
            </p:cNvCxnSpPr>
            <p:nvPr/>
          </p:nvCxnSpPr>
          <p:spPr>
            <a:xfrm>
              <a:off x="3913377" y="2184428"/>
              <a:ext cx="0" cy="183661"/>
            </a:xfrm>
            <a:prstGeom prst="line">
              <a:avLst/>
            </a:prstGeom>
            <a:ln w="254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4" name="Freeform 53">
              <a:extLst>
                <a:ext uri="{FF2B5EF4-FFF2-40B4-BE49-F238E27FC236}">
                  <a16:creationId xmlns:a16="http://schemas.microsoft.com/office/drawing/2014/main" id="{64D5F2B8-7232-A58F-4D38-CF59602CA244}"/>
                </a:ext>
              </a:extLst>
            </p:cNvPr>
            <p:cNvSpPr/>
            <p:nvPr/>
          </p:nvSpPr>
          <p:spPr>
            <a:xfrm rot="16200000">
              <a:off x="3896625" y="2339418"/>
              <a:ext cx="33505" cy="109611"/>
            </a:xfrm>
            <a:custGeom>
              <a:avLst/>
              <a:gdLst>
                <a:gd name="connsiteX0" fmla="*/ 0 w 239851"/>
                <a:gd name="connsiteY0" fmla="*/ 0 h 784682"/>
                <a:gd name="connsiteX1" fmla="*/ 239851 w 239851"/>
                <a:gd name="connsiteY1" fmla="*/ 0 h 784682"/>
                <a:gd name="connsiteX2" fmla="*/ 239851 w 239851"/>
                <a:gd name="connsiteY2" fmla="*/ 784683 h 784682"/>
                <a:gd name="connsiteX3" fmla="*/ 0 w 239851"/>
                <a:gd name="connsiteY3" fmla="*/ 784683 h 784682"/>
              </a:gdLst>
              <a:ahLst/>
              <a:cxnLst>
                <a:cxn ang="0">
                  <a:pos x="connsiteX0" y="connsiteY0"/>
                </a:cxn>
                <a:cxn ang="0">
                  <a:pos x="connsiteX1" y="connsiteY1"/>
                </a:cxn>
                <a:cxn ang="0">
                  <a:pos x="connsiteX2" y="connsiteY2"/>
                </a:cxn>
                <a:cxn ang="0">
                  <a:pos x="connsiteX3" y="connsiteY3"/>
                </a:cxn>
              </a:cxnLst>
              <a:rect l="l" t="t" r="r" b="b"/>
              <a:pathLst>
                <a:path w="239851" h="784682">
                  <a:moveTo>
                    <a:pt x="0" y="0"/>
                  </a:moveTo>
                  <a:lnTo>
                    <a:pt x="239851" y="0"/>
                  </a:lnTo>
                  <a:lnTo>
                    <a:pt x="239851" y="784683"/>
                  </a:lnTo>
                  <a:lnTo>
                    <a:pt x="0" y="784683"/>
                  </a:lnTo>
                  <a:close/>
                </a:path>
              </a:pathLst>
            </a:custGeom>
            <a:solidFill>
              <a:srgbClr val="FF0000"/>
            </a:solidFill>
            <a:ln w="9458" cap="flat">
              <a:noFill/>
              <a:prstDash val="solid"/>
              <a:miter/>
            </a:ln>
          </p:spPr>
          <p:txBody>
            <a:bodyPr rtlCol="0" anchor="ctr"/>
            <a:lstStyle/>
            <a:p>
              <a:endParaRPr lang="en-US" u="sng" dirty="0"/>
            </a:p>
          </p:txBody>
        </p:sp>
        <p:sp>
          <p:nvSpPr>
            <p:cNvPr id="55" name="Freeform 54">
              <a:extLst>
                <a:ext uri="{FF2B5EF4-FFF2-40B4-BE49-F238E27FC236}">
                  <a16:creationId xmlns:a16="http://schemas.microsoft.com/office/drawing/2014/main" id="{4DC4B4E5-BBE9-DB88-123B-7D2139912242}"/>
                </a:ext>
              </a:extLst>
            </p:cNvPr>
            <p:cNvSpPr/>
            <p:nvPr/>
          </p:nvSpPr>
          <p:spPr>
            <a:xfrm rot="10800000">
              <a:off x="3896622" y="2339424"/>
              <a:ext cx="33505" cy="109611"/>
            </a:xfrm>
            <a:custGeom>
              <a:avLst/>
              <a:gdLst>
                <a:gd name="connsiteX0" fmla="*/ 0 w 239851"/>
                <a:gd name="connsiteY0" fmla="*/ 0 h 784682"/>
                <a:gd name="connsiteX1" fmla="*/ 239851 w 239851"/>
                <a:gd name="connsiteY1" fmla="*/ 0 h 784682"/>
                <a:gd name="connsiteX2" fmla="*/ 239851 w 239851"/>
                <a:gd name="connsiteY2" fmla="*/ 784683 h 784682"/>
                <a:gd name="connsiteX3" fmla="*/ 0 w 239851"/>
                <a:gd name="connsiteY3" fmla="*/ 784683 h 784682"/>
              </a:gdLst>
              <a:ahLst/>
              <a:cxnLst>
                <a:cxn ang="0">
                  <a:pos x="connsiteX0" y="connsiteY0"/>
                </a:cxn>
                <a:cxn ang="0">
                  <a:pos x="connsiteX1" y="connsiteY1"/>
                </a:cxn>
                <a:cxn ang="0">
                  <a:pos x="connsiteX2" y="connsiteY2"/>
                </a:cxn>
                <a:cxn ang="0">
                  <a:pos x="connsiteX3" y="connsiteY3"/>
                </a:cxn>
              </a:cxnLst>
              <a:rect l="l" t="t" r="r" b="b"/>
              <a:pathLst>
                <a:path w="239851" h="784682">
                  <a:moveTo>
                    <a:pt x="0" y="0"/>
                  </a:moveTo>
                  <a:lnTo>
                    <a:pt x="239851" y="0"/>
                  </a:lnTo>
                  <a:lnTo>
                    <a:pt x="239851" y="784683"/>
                  </a:lnTo>
                  <a:lnTo>
                    <a:pt x="0" y="784683"/>
                  </a:lnTo>
                  <a:close/>
                </a:path>
              </a:pathLst>
            </a:custGeom>
            <a:solidFill>
              <a:srgbClr val="FF0000"/>
            </a:solidFill>
            <a:ln w="9458" cap="flat">
              <a:noFill/>
              <a:prstDash val="solid"/>
              <a:miter/>
            </a:ln>
          </p:spPr>
          <p:txBody>
            <a:bodyPr rtlCol="0" anchor="ctr"/>
            <a:lstStyle/>
            <a:p>
              <a:endParaRPr lang="en-US" u="sng" dirty="0"/>
            </a:p>
          </p:txBody>
        </p:sp>
      </p:grpSp>
      <p:grpSp>
        <p:nvGrpSpPr>
          <p:cNvPr id="264" name="decreased met">
            <a:extLst>
              <a:ext uri="{FF2B5EF4-FFF2-40B4-BE49-F238E27FC236}">
                <a16:creationId xmlns:a16="http://schemas.microsoft.com/office/drawing/2014/main" id="{DFDFDA63-3246-02D5-E903-7165F8BF9390}"/>
              </a:ext>
            </a:extLst>
          </p:cNvPr>
          <p:cNvGrpSpPr/>
          <p:nvPr/>
        </p:nvGrpSpPr>
        <p:grpSpPr>
          <a:xfrm>
            <a:off x="3665769" y="4114453"/>
            <a:ext cx="495215" cy="1012941"/>
            <a:chOff x="3665769" y="4114453"/>
            <a:chExt cx="495215" cy="1012941"/>
          </a:xfrm>
        </p:grpSpPr>
        <p:grpSp>
          <p:nvGrpSpPr>
            <p:cNvPr id="79" name="Graphic 33" descr="Man with solid fill">
              <a:extLst>
                <a:ext uri="{FF2B5EF4-FFF2-40B4-BE49-F238E27FC236}">
                  <a16:creationId xmlns:a16="http://schemas.microsoft.com/office/drawing/2014/main" id="{0A104723-FB1F-A3D5-C0E3-549BB137B63B}"/>
                </a:ext>
              </a:extLst>
            </p:cNvPr>
            <p:cNvGrpSpPr/>
            <p:nvPr/>
          </p:nvGrpSpPr>
          <p:grpSpPr>
            <a:xfrm>
              <a:off x="3665769" y="4114453"/>
              <a:ext cx="495215" cy="1012941"/>
              <a:chOff x="3507530" y="1833938"/>
              <a:chExt cx="596424" cy="1219960"/>
            </a:xfrm>
            <a:solidFill>
              <a:schemeClr val="tx1">
                <a:alpha val="44937"/>
              </a:schemeClr>
            </a:solidFill>
          </p:grpSpPr>
          <p:sp>
            <p:nvSpPr>
              <p:cNvPr id="85" name="Freeform 84">
                <a:extLst>
                  <a:ext uri="{FF2B5EF4-FFF2-40B4-BE49-F238E27FC236}">
                    <a16:creationId xmlns:a16="http://schemas.microsoft.com/office/drawing/2014/main" id="{B8BCF562-1854-2708-59F8-E0FF33B92905}"/>
                  </a:ext>
                </a:extLst>
              </p:cNvPr>
              <p:cNvSpPr/>
              <p:nvPr/>
            </p:nvSpPr>
            <p:spPr>
              <a:xfrm>
                <a:off x="3697302" y="1833938"/>
                <a:ext cx="216881" cy="216881"/>
              </a:xfrm>
              <a:custGeom>
                <a:avLst/>
                <a:gdLst>
                  <a:gd name="connsiteX0" fmla="*/ 216882 w 216881"/>
                  <a:gd name="connsiteY0" fmla="*/ 108441 h 216881"/>
                  <a:gd name="connsiteX1" fmla="*/ 108441 w 216881"/>
                  <a:gd name="connsiteY1" fmla="*/ 216882 h 216881"/>
                  <a:gd name="connsiteX2" fmla="*/ 0 w 216881"/>
                  <a:gd name="connsiteY2" fmla="*/ 108441 h 216881"/>
                  <a:gd name="connsiteX3" fmla="*/ 108441 w 216881"/>
                  <a:gd name="connsiteY3" fmla="*/ 0 h 216881"/>
                  <a:gd name="connsiteX4" fmla="*/ 216882 w 216881"/>
                  <a:gd name="connsiteY4" fmla="*/ 108441 h 216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81" h="216881">
                    <a:moveTo>
                      <a:pt x="216882" y="108441"/>
                    </a:moveTo>
                    <a:cubicBezTo>
                      <a:pt x="216882" y="168331"/>
                      <a:pt x="168331" y="216882"/>
                      <a:pt x="108441" y="216882"/>
                    </a:cubicBezTo>
                    <a:cubicBezTo>
                      <a:pt x="48551" y="216882"/>
                      <a:pt x="0" y="168331"/>
                      <a:pt x="0" y="108441"/>
                    </a:cubicBezTo>
                    <a:cubicBezTo>
                      <a:pt x="0" y="48551"/>
                      <a:pt x="48551" y="0"/>
                      <a:pt x="108441" y="0"/>
                    </a:cubicBezTo>
                    <a:cubicBezTo>
                      <a:pt x="168331" y="0"/>
                      <a:pt x="216882" y="48551"/>
                      <a:pt x="216882" y="108441"/>
                    </a:cubicBezTo>
                    <a:close/>
                  </a:path>
                </a:pathLst>
              </a:custGeom>
              <a:grpFill/>
              <a:ln w="13494" cap="flat">
                <a:noFill/>
                <a:prstDash val="solid"/>
                <a:miter/>
              </a:ln>
            </p:spPr>
            <p:txBody>
              <a:bodyPr rtlCol="0" anchor="ctr"/>
              <a:lstStyle/>
              <a:p>
                <a:endParaRPr lang="en-US" dirty="0"/>
              </a:p>
            </p:txBody>
          </p:sp>
          <p:sp>
            <p:nvSpPr>
              <p:cNvPr id="86" name="Freeform 85">
                <a:extLst>
                  <a:ext uri="{FF2B5EF4-FFF2-40B4-BE49-F238E27FC236}">
                    <a16:creationId xmlns:a16="http://schemas.microsoft.com/office/drawing/2014/main" id="{A0A65668-9F22-550D-46CC-FB458749C696}"/>
                  </a:ext>
                </a:extLst>
              </p:cNvPr>
              <p:cNvSpPr/>
              <p:nvPr/>
            </p:nvSpPr>
            <p:spPr>
              <a:xfrm>
                <a:off x="3507530" y="2077931"/>
                <a:ext cx="596424" cy="975967"/>
              </a:xfrm>
              <a:custGeom>
                <a:avLst/>
                <a:gdLst>
                  <a:gd name="connsiteX0" fmla="*/ 593714 w 596424"/>
                  <a:gd name="connsiteY0" fmla="*/ 422919 h 975967"/>
                  <a:gd name="connsiteX1" fmla="*/ 517805 w 596424"/>
                  <a:gd name="connsiteY1" fmla="*/ 100308 h 975967"/>
                  <a:gd name="connsiteX2" fmla="*/ 501539 w 596424"/>
                  <a:gd name="connsiteY2" fmla="*/ 70487 h 975967"/>
                  <a:gd name="connsiteX3" fmla="*/ 387676 w 596424"/>
                  <a:gd name="connsiteY3" fmla="*/ 10844 h 975967"/>
                  <a:gd name="connsiteX4" fmla="*/ 298212 w 596424"/>
                  <a:gd name="connsiteY4" fmla="*/ 0 h 975967"/>
                  <a:gd name="connsiteX5" fmla="*/ 208749 w 596424"/>
                  <a:gd name="connsiteY5" fmla="*/ 13555 h 975967"/>
                  <a:gd name="connsiteX6" fmla="*/ 94886 w 596424"/>
                  <a:gd name="connsiteY6" fmla="*/ 73198 h 975967"/>
                  <a:gd name="connsiteX7" fmla="*/ 78620 w 596424"/>
                  <a:gd name="connsiteY7" fmla="*/ 103019 h 975967"/>
                  <a:gd name="connsiteX8" fmla="*/ 2711 w 596424"/>
                  <a:gd name="connsiteY8" fmla="*/ 425630 h 975967"/>
                  <a:gd name="connsiteX9" fmla="*/ 0 w 596424"/>
                  <a:gd name="connsiteY9" fmla="*/ 439185 h 975967"/>
                  <a:gd name="connsiteX10" fmla="*/ 54220 w 596424"/>
                  <a:gd name="connsiteY10" fmla="*/ 493406 h 975967"/>
                  <a:gd name="connsiteX11" fmla="*/ 105730 w 596424"/>
                  <a:gd name="connsiteY11" fmla="*/ 452741 h 975967"/>
                  <a:gd name="connsiteX12" fmla="*/ 162661 w 596424"/>
                  <a:gd name="connsiteY12" fmla="*/ 216882 h 975967"/>
                  <a:gd name="connsiteX13" fmla="*/ 162661 w 596424"/>
                  <a:gd name="connsiteY13" fmla="*/ 975968 h 975967"/>
                  <a:gd name="connsiteX14" fmla="*/ 271102 w 596424"/>
                  <a:gd name="connsiteY14" fmla="*/ 975968 h 975967"/>
                  <a:gd name="connsiteX15" fmla="*/ 271102 w 596424"/>
                  <a:gd name="connsiteY15" fmla="*/ 487984 h 975967"/>
                  <a:gd name="connsiteX16" fmla="*/ 325323 w 596424"/>
                  <a:gd name="connsiteY16" fmla="*/ 487984 h 975967"/>
                  <a:gd name="connsiteX17" fmla="*/ 325323 w 596424"/>
                  <a:gd name="connsiteY17" fmla="*/ 975968 h 975967"/>
                  <a:gd name="connsiteX18" fmla="*/ 433763 w 596424"/>
                  <a:gd name="connsiteY18" fmla="*/ 975968 h 975967"/>
                  <a:gd name="connsiteX19" fmla="*/ 433763 w 596424"/>
                  <a:gd name="connsiteY19" fmla="*/ 214171 h 975967"/>
                  <a:gd name="connsiteX20" fmla="*/ 490695 w 596424"/>
                  <a:gd name="connsiteY20" fmla="*/ 450029 h 975967"/>
                  <a:gd name="connsiteX21" fmla="*/ 542204 w 596424"/>
                  <a:gd name="connsiteY21" fmla="*/ 490695 h 975967"/>
                  <a:gd name="connsiteX22" fmla="*/ 596425 w 596424"/>
                  <a:gd name="connsiteY22" fmla="*/ 436474 h 975967"/>
                  <a:gd name="connsiteX23" fmla="*/ 593714 w 596424"/>
                  <a:gd name="connsiteY23" fmla="*/ 422919 h 97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96424" h="975967">
                    <a:moveTo>
                      <a:pt x="593714" y="422919"/>
                    </a:moveTo>
                    <a:lnTo>
                      <a:pt x="517805" y="100308"/>
                    </a:lnTo>
                    <a:cubicBezTo>
                      <a:pt x="515094" y="89464"/>
                      <a:pt x="509672" y="78620"/>
                      <a:pt x="501539" y="70487"/>
                    </a:cubicBezTo>
                    <a:cubicBezTo>
                      <a:pt x="469007" y="43376"/>
                      <a:pt x="431052" y="24399"/>
                      <a:pt x="387676" y="10844"/>
                    </a:cubicBezTo>
                    <a:cubicBezTo>
                      <a:pt x="357855" y="5422"/>
                      <a:pt x="328034" y="0"/>
                      <a:pt x="298212" y="0"/>
                    </a:cubicBezTo>
                    <a:cubicBezTo>
                      <a:pt x="268391" y="0"/>
                      <a:pt x="238570" y="5422"/>
                      <a:pt x="208749" y="13555"/>
                    </a:cubicBezTo>
                    <a:cubicBezTo>
                      <a:pt x="165372" y="24399"/>
                      <a:pt x="127418" y="46087"/>
                      <a:pt x="94886" y="73198"/>
                    </a:cubicBezTo>
                    <a:cubicBezTo>
                      <a:pt x="86753" y="81331"/>
                      <a:pt x="81331" y="92175"/>
                      <a:pt x="78620" y="103019"/>
                    </a:cubicBezTo>
                    <a:lnTo>
                      <a:pt x="2711" y="425630"/>
                    </a:lnTo>
                    <a:cubicBezTo>
                      <a:pt x="2711" y="428341"/>
                      <a:pt x="0" y="433763"/>
                      <a:pt x="0" y="439185"/>
                    </a:cubicBezTo>
                    <a:cubicBezTo>
                      <a:pt x="0" y="469007"/>
                      <a:pt x="24399" y="493406"/>
                      <a:pt x="54220" y="493406"/>
                    </a:cubicBezTo>
                    <a:cubicBezTo>
                      <a:pt x="78620" y="493406"/>
                      <a:pt x="100308" y="474429"/>
                      <a:pt x="105730" y="452741"/>
                    </a:cubicBezTo>
                    <a:lnTo>
                      <a:pt x="162661" y="216882"/>
                    </a:lnTo>
                    <a:lnTo>
                      <a:pt x="162661" y="975968"/>
                    </a:lnTo>
                    <a:lnTo>
                      <a:pt x="271102" y="975968"/>
                    </a:lnTo>
                    <a:lnTo>
                      <a:pt x="271102" y="487984"/>
                    </a:lnTo>
                    <a:lnTo>
                      <a:pt x="325323" y="487984"/>
                    </a:lnTo>
                    <a:lnTo>
                      <a:pt x="325323" y="975968"/>
                    </a:lnTo>
                    <a:lnTo>
                      <a:pt x="433763" y="975968"/>
                    </a:lnTo>
                    <a:lnTo>
                      <a:pt x="433763" y="214171"/>
                    </a:lnTo>
                    <a:lnTo>
                      <a:pt x="490695" y="450029"/>
                    </a:lnTo>
                    <a:cubicBezTo>
                      <a:pt x="496117" y="471718"/>
                      <a:pt x="517805" y="490695"/>
                      <a:pt x="542204" y="490695"/>
                    </a:cubicBezTo>
                    <a:cubicBezTo>
                      <a:pt x="572025" y="490695"/>
                      <a:pt x="596425" y="466296"/>
                      <a:pt x="596425" y="436474"/>
                    </a:cubicBezTo>
                    <a:cubicBezTo>
                      <a:pt x="596425" y="431052"/>
                      <a:pt x="593714" y="425630"/>
                      <a:pt x="593714" y="422919"/>
                    </a:cubicBezTo>
                    <a:close/>
                  </a:path>
                </a:pathLst>
              </a:custGeom>
              <a:grpFill/>
              <a:ln w="13494" cap="flat">
                <a:noFill/>
                <a:prstDash val="solid"/>
                <a:miter/>
              </a:ln>
            </p:spPr>
            <p:txBody>
              <a:bodyPr rtlCol="0" anchor="ctr"/>
              <a:lstStyle/>
              <a:p>
                <a:endParaRPr lang="en-US" dirty="0"/>
              </a:p>
            </p:txBody>
          </p:sp>
        </p:grpSp>
        <p:sp>
          <p:nvSpPr>
            <p:cNvPr id="80" name="Oval 79">
              <a:extLst>
                <a:ext uri="{FF2B5EF4-FFF2-40B4-BE49-F238E27FC236}">
                  <a16:creationId xmlns:a16="http://schemas.microsoft.com/office/drawing/2014/main" id="{C8F3C191-83A3-BB95-2D50-C96B37133B92}"/>
                </a:ext>
              </a:extLst>
            </p:cNvPr>
            <p:cNvSpPr/>
            <p:nvPr/>
          </p:nvSpPr>
          <p:spPr bwMode="auto">
            <a:xfrm>
              <a:off x="3831168" y="4439006"/>
              <a:ext cx="164417" cy="164417"/>
            </a:xfrm>
            <a:prstGeom prst="ellipse">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cxnSp>
          <p:nvCxnSpPr>
            <p:cNvPr id="81" name="Straight Connector 80">
              <a:extLst>
                <a:ext uri="{FF2B5EF4-FFF2-40B4-BE49-F238E27FC236}">
                  <a16:creationId xmlns:a16="http://schemas.microsoft.com/office/drawing/2014/main" id="{E705EB4B-B0F9-1755-0B82-B8B72CBF7244}"/>
                </a:ext>
              </a:extLst>
            </p:cNvPr>
            <p:cNvCxnSpPr>
              <a:cxnSpLocks/>
            </p:cNvCxnSpPr>
            <p:nvPr/>
          </p:nvCxnSpPr>
          <p:spPr>
            <a:xfrm>
              <a:off x="3913377" y="4311413"/>
              <a:ext cx="0" cy="183661"/>
            </a:xfrm>
            <a:prstGeom prst="line">
              <a:avLst/>
            </a:prstGeom>
            <a:ln w="254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2" name="Freeform 81">
              <a:extLst>
                <a:ext uri="{FF2B5EF4-FFF2-40B4-BE49-F238E27FC236}">
                  <a16:creationId xmlns:a16="http://schemas.microsoft.com/office/drawing/2014/main" id="{6E9A8C2F-12A6-7764-168C-F06EE1A725AF}"/>
                </a:ext>
              </a:extLst>
            </p:cNvPr>
            <p:cNvSpPr/>
            <p:nvPr/>
          </p:nvSpPr>
          <p:spPr>
            <a:xfrm rot="16200000">
              <a:off x="3896625" y="4466403"/>
              <a:ext cx="33505" cy="109611"/>
            </a:xfrm>
            <a:custGeom>
              <a:avLst/>
              <a:gdLst>
                <a:gd name="connsiteX0" fmla="*/ 0 w 239851"/>
                <a:gd name="connsiteY0" fmla="*/ 0 h 784682"/>
                <a:gd name="connsiteX1" fmla="*/ 239851 w 239851"/>
                <a:gd name="connsiteY1" fmla="*/ 0 h 784682"/>
                <a:gd name="connsiteX2" fmla="*/ 239851 w 239851"/>
                <a:gd name="connsiteY2" fmla="*/ 784683 h 784682"/>
                <a:gd name="connsiteX3" fmla="*/ 0 w 239851"/>
                <a:gd name="connsiteY3" fmla="*/ 784683 h 784682"/>
              </a:gdLst>
              <a:ahLst/>
              <a:cxnLst>
                <a:cxn ang="0">
                  <a:pos x="connsiteX0" y="connsiteY0"/>
                </a:cxn>
                <a:cxn ang="0">
                  <a:pos x="connsiteX1" y="connsiteY1"/>
                </a:cxn>
                <a:cxn ang="0">
                  <a:pos x="connsiteX2" y="connsiteY2"/>
                </a:cxn>
                <a:cxn ang="0">
                  <a:pos x="connsiteX3" y="connsiteY3"/>
                </a:cxn>
              </a:cxnLst>
              <a:rect l="l" t="t" r="r" b="b"/>
              <a:pathLst>
                <a:path w="239851" h="784682">
                  <a:moveTo>
                    <a:pt x="0" y="0"/>
                  </a:moveTo>
                  <a:lnTo>
                    <a:pt x="239851" y="0"/>
                  </a:lnTo>
                  <a:lnTo>
                    <a:pt x="239851" y="784683"/>
                  </a:lnTo>
                  <a:lnTo>
                    <a:pt x="0" y="784683"/>
                  </a:lnTo>
                  <a:close/>
                </a:path>
              </a:pathLst>
            </a:custGeom>
            <a:solidFill>
              <a:srgbClr val="92D050"/>
            </a:solidFill>
            <a:ln w="9458" cap="flat">
              <a:noFill/>
              <a:prstDash val="solid"/>
              <a:miter/>
            </a:ln>
          </p:spPr>
          <p:txBody>
            <a:bodyPr rtlCol="0" anchor="ctr"/>
            <a:lstStyle/>
            <a:p>
              <a:endParaRPr lang="en-US" u="sng" dirty="0"/>
            </a:p>
          </p:txBody>
        </p:sp>
      </p:grpSp>
      <p:sp>
        <p:nvSpPr>
          <p:cNvPr id="261" name="smoking">
            <a:extLst>
              <a:ext uri="{FF2B5EF4-FFF2-40B4-BE49-F238E27FC236}">
                <a16:creationId xmlns:a16="http://schemas.microsoft.com/office/drawing/2014/main" id="{345E839B-EFBE-5B4C-1012-D8FAF724CE61}"/>
              </a:ext>
            </a:extLst>
          </p:cNvPr>
          <p:cNvSpPr/>
          <p:nvPr/>
        </p:nvSpPr>
        <p:spPr>
          <a:xfrm>
            <a:off x="1343349" y="1914579"/>
            <a:ext cx="947748" cy="805915"/>
          </a:xfrm>
          <a:custGeom>
            <a:avLst/>
            <a:gdLst>
              <a:gd name="connsiteX0" fmla="*/ 0 w 534638"/>
              <a:gd name="connsiteY0" fmla="*/ 454628 h 454628"/>
              <a:gd name="connsiteX1" fmla="*/ 0 w 534638"/>
              <a:gd name="connsiteY1" fmla="*/ 366522 h 454628"/>
              <a:gd name="connsiteX2" fmla="*/ 442627 w 534638"/>
              <a:gd name="connsiteY2" fmla="*/ 366522 h 454628"/>
              <a:gd name="connsiteX3" fmla="*/ 442627 w 534638"/>
              <a:gd name="connsiteY3" fmla="*/ 454628 h 454628"/>
              <a:gd name="connsiteX4" fmla="*/ 0 w 534638"/>
              <a:gd name="connsiteY4" fmla="*/ 454628 h 454628"/>
              <a:gd name="connsiteX5" fmla="*/ 411004 w 534638"/>
              <a:gd name="connsiteY5" fmla="*/ 167831 h 454628"/>
              <a:gd name="connsiteX6" fmla="*/ 534543 w 534638"/>
              <a:gd name="connsiteY6" fmla="*/ 296323 h 454628"/>
              <a:gd name="connsiteX7" fmla="*/ 534543 w 534638"/>
              <a:gd name="connsiteY7" fmla="*/ 350139 h 454628"/>
              <a:gd name="connsiteX8" fmla="*/ 505016 w 534638"/>
              <a:gd name="connsiteY8" fmla="*/ 350139 h 454628"/>
              <a:gd name="connsiteX9" fmla="*/ 505016 w 534638"/>
              <a:gd name="connsiteY9" fmla="*/ 296323 h 454628"/>
              <a:gd name="connsiteX10" fmla="*/ 411004 w 534638"/>
              <a:gd name="connsiteY10" fmla="*/ 197358 h 454628"/>
              <a:gd name="connsiteX11" fmla="*/ 364141 w 534638"/>
              <a:gd name="connsiteY11" fmla="*/ 197358 h 454628"/>
              <a:gd name="connsiteX12" fmla="*/ 350996 w 534638"/>
              <a:gd name="connsiteY12" fmla="*/ 189262 h 454628"/>
              <a:gd name="connsiteX13" fmla="*/ 352235 w 534638"/>
              <a:gd name="connsiteY13" fmla="*/ 173927 h 454628"/>
              <a:gd name="connsiteX14" fmla="*/ 369284 w 534638"/>
              <a:gd name="connsiteY14" fmla="*/ 125540 h 454628"/>
              <a:gd name="connsiteX15" fmla="*/ 297466 w 534638"/>
              <a:gd name="connsiteY15" fmla="*/ 58198 h 454628"/>
              <a:gd name="connsiteX16" fmla="*/ 297466 w 534638"/>
              <a:gd name="connsiteY16" fmla="*/ 28670 h 454628"/>
              <a:gd name="connsiteX17" fmla="*/ 398812 w 534638"/>
              <a:gd name="connsiteY17" fmla="*/ 125540 h 454628"/>
              <a:gd name="connsiteX18" fmla="*/ 389477 w 534638"/>
              <a:gd name="connsiteY18" fmla="*/ 167831 h 454628"/>
              <a:gd name="connsiteX19" fmla="*/ 411004 w 534638"/>
              <a:gd name="connsiteY19" fmla="*/ 167831 h 454628"/>
              <a:gd name="connsiteX20" fmla="*/ 181832 w 534638"/>
              <a:gd name="connsiteY20" fmla="*/ 89630 h 454628"/>
              <a:gd name="connsiteX21" fmla="*/ 267938 w 534638"/>
              <a:gd name="connsiteY21" fmla="*/ 0 h 454628"/>
              <a:gd name="connsiteX22" fmla="*/ 267938 w 534638"/>
              <a:gd name="connsiteY22" fmla="*/ 29527 h 454628"/>
              <a:gd name="connsiteX23" fmla="*/ 211360 w 534638"/>
              <a:gd name="connsiteY23" fmla="*/ 89630 h 454628"/>
              <a:gd name="connsiteX24" fmla="*/ 229648 w 534638"/>
              <a:gd name="connsiteY24" fmla="*/ 131445 h 454628"/>
              <a:gd name="connsiteX25" fmla="*/ 284321 w 534638"/>
              <a:gd name="connsiteY25" fmla="*/ 148781 h 454628"/>
              <a:gd name="connsiteX26" fmla="*/ 297752 w 534638"/>
              <a:gd name="connsiteY26" fmla="*/ 155829 h 454628"/>
              <a:gd name="connsiteX27" fmla="*/ 297847 w 534638"/>
              <a:gd name="connsiteY27" fmla="*/ 170974 h 454628"/>
              <a:gd name="connsiteX28" fmla="*/ 298132 w 534638"/>
              <a:gd name="connsiteY28" fmla="*/ 219551 h 454628"/>
              <a:gd name="connsiteX29" fmla="*/ 330232 w 534638"/>
              <a:gd name="connsiteY29" fmla="*/ 238125 h 454628"/>
              <a:gd name="connsiteX30" fmla="*/ 409480 w 534638"/>
              <a:gd name="connsiteY30" fmla="*/ 238125 h 454628"/>
              <a:gd name="connsiteX31" fmla="*/ 488537 w 534638"/>
              <a:gd name="connsiteY31" fmla="*/ 310134 h 454628"/>
              <a:gd name="connsiteX32" fmla="*/ 488537 w 534638"/>
              <a:gd name="connsiteY32" fmla="*/ 350044 h 454628"/>
              <a:gd name="connsiteX33" fmla="*/ 459010 w 534638"/>
              <a:gd name="connsiteY33" fmla="*/ 350044 h 454628"/>
              <a:gd name="connsiteX34" fmla="*/ 459010 w 534638"/>
              <a:gd name="connsiteY34" fmla="*/ 310134 h 454628"/>
              <a:gd name="connsiteX35" fmla="*/ 409480 w 534638"/>
              <a:gd name="connsiteY35" fmla="*/ 267653 h 454628"/>
              <a:gd name="connsiteX36" fmla="*/ 330232 w 534638"/>
              <a:gd name="connsiteY36" fmla="*/ 267653 h 454628"/>
              <a:gd name="connsiteX37" fmla="*/ 272510 w 534638"/>
              <a:gd name="connsiteY37" fmla="*/ 234220 h 454628"/>
              <a:gd name="connsiteX38" fmla="*/ 264128 w 534638"/>
              <a:gd name="connsiteY38" fmla="*/ 177641 h 454628"/>
              <a:gd name="connsiteX39" fmla="*/ 209359 w 534638"/>
              <a:gd name="connsiteY39" fmla="*/ 152876 h 454628"/>
              <a:gd name="connsiteX40" fmla="*/ 181832 w 534638"/>
              <a:gd name="connsiteY40" fmla="*/ 89630 h 454628"/>
              <a:gd name="connsiteX41" fmla="*/ 505111 w 534638"/>
              <a:gd name="connsiteY41" fmla="*/ 366522 h 454628"/>
              <a:gd name="connsiteX42" fmla="*/ 534638 w 534638"/>
              <a:gd name="connsiteY42" fmla="*/ 366522 h 454628"/>
              <a:gd name="connsiteX43" fmla="*/ 534638 w 534638"/>
              <a:gd name="connsiteY43" fmla="*/ 454628 h 454628"/>
              <a:gd name="connsiteX44" fmla="*/ 505111 w 534638"/>
              <a:gd name="connsiteY44" fmla="*/ 454628 h 454628"/>
              <a:gd name="connsiteX45" fmla="*/ 505111 w 534638"/>
              <a:gd name="connsiteY45" fmla="*/ 366522 h 454628"/>
              <a:gd name="connsiteX46" fmla="*/ 459105 w 534638"/>
              <a:gd name="connsiteY46" fmla="*/ 366522 h 454628"/>
              <a:gd name="connsiteX47" fmla="*/ 488633 w 534638"/>
              <a:gd name="connsiteY47" fmla="*/ 366522 h 454628"/>
              <a:gd name="connsiteX48" fmla="*/ 488633 w 534638"/>
              <a:gd name="connsiteY48" fmla="*/ 454628 h 454628"/>
              <a:gd name="connsiteX49" fmla="*/ 459105 w 534638"/>
              <a:gd name="connsiteY49" fmla="*/ 454628 h 454628"/>
              <a:gd name="connsiteX50" fmla="*/ 459105 w 534638"/>
              <a:gd name="connsiteY50" fmla="*/ 366522 h 45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4638" h="454628">
                <a:moveTo>
                  <a:pt x="0" y="454628"/>
                </a:moveTo>
                <a:lnTo>
                  <a:pt x="0" y="366522"/>
                </a:lnTo>
                <a:lnTo>
                  <a:pt x="442627" y="366522"/>
                </a:lnTo>
                <a:lnTo>
                  <a:pt x="442627" y="454628"/>
                </a:lnTo>
                <a:lnTo>
                  <a:pt x="0" y="454628"/>
                </a:lnTo>
                <a:close/>
                <a:moveTo>
                  <a:pt x="411004" y="167831"/>
                </a:moveTo>
                <a:cubicBezTo>
                  <a:pt x="488347" y="167831"/>
                  <a:pt x="534543" y="233172"/>
                  <a:pt x="534543" y="296323"/>
                </a:cubicBezTo>
                <a:lnTo>
                  <a:pt x="534543" y="350139"/>
                </a:lnTo>
                <a:lnTo>
                  <a:pt x="505016" y="350139"/>
                </a:lnTo>
                <a:lnTo>
                  <a:pt x="505016" y="296323"/>
                </a:lnTo>
                <a:cubicBezTo>
                  <a:pt x="505016" y="248317"/>
                  <a:pt x="472059" y="197358"/>
                  <a:pt x="411004" y="197358"/>
                </a:cubicBezTo>
                <a:lnTo>
                  <a:pt x="364141" y="197358"/>
                </a:lnTo>
                <a:cubicBezTo>
                  <a:pt x="358616" y="197358"/>
                  <a:pt x="353473" y="194215"/>
                  <a:pt x="350996" y="189262"/>
                </a:cubicBezTo>
                <a:cubicBezTo>
                  <a:pt x="348520" y="184309"/>
                  <a:pt x="348901" y="178403"/>
                  <a:pt x="352235" y="173927"/>
                </a:cubicBezTo>
                <a:cubicBezTo>
                  <a:pt x="362903" y="159163"/>
                  <a:pt x="369284" y="141065"/>
                  <a:pt x="369284" y="125540"/>
                </a:cubicBezTo>
                <a:cubicBezTo>
                  <a:pt x="369284" y="87059"/>
                  <a:pt x="339185" y="59055"/>
                  <a:pt x="297466" y="58198"/>
                </a:cubicBezTo>
                <a:lnTo>
                  <a:pt x="297466" y="28670"/>
                </a:lnTo>
                <a:cubicBezTo>
                  <a:pt x="355378" y="29527"/>
                  <a:pt x="398812" y="70866"/>
                  <a:pt x="398812" y="125540"/>
                </a:cubicBezTo>
                <a:cubicBezTo>
                  <a:pt x="398812" y="139351"/>
                  <a:pt x="395478" y="153924"/>
                  <a:pt x="389477" y="167831"/>
                </a:cubicBezTo>
                <a:lnTo>
                  <a:pt x="411004" y="167831"/>
                </a:lnTo>
                <a:close/>
                <a:moveTo>
                  <a:pt x="181832" y="89630"/>
                </a:moveTo>
                <a:cubicBezTo>
                  <a:pt x="181832" y="45625"/>
                  <a:pt x="211455" y="1143"/>
                  <a:pt x="267938" y="0"/>
                </a:cubicBezTo>
                <a:lnTo>
                  <a:pt x="267938" y="29527"/>
                </a:lnTo>
                <a:cubicBezTo>
                  <a:pt x="223266" y="30766"/>
                  <a:pt x="211360" y="69152"/>
                  <a:pt x="211360" y="89630"/>
                </a:cubicBezTo>
                <a:cubicBezTo>
                  <a:pt x="211360" y="105251"/>
                  <a:pt x="218027" y="120491"/>
                  <a:pt x="229648" y="131445"/>
                </a:cubicBezTo>
                <a:cubicBezTo>
                  <a:pt x="243078" y="144113"/>
                  <a:pt x="262033" y="150114"/>
                  <a:pt x="284321" y="148781"/>
                </a:cubicBezTo>
                <a:cubicBezTo>
                  <a:pt x="289751" y="148495"/>
                  <a:pt x="294894" y="151162"/>
                  <a:pt x="297752" y="155829"/>
                </a:cubicBezTo>
                <a:cubicBezTo>
                  <a:pt x="300609" y="160496"/>
                  <a:pt x="300609" y="166307"/>
                  <a:pt x="297847" y="170974"/>
                </a:cubicBezTo>
                <a:cubicBezTo>
                  <a:pt x="289655" y="184880"/>
                  <a:pt x="289751" y="204883"/>
                  <a:pt x="298132" y="219551"/>
                </a:cubicBezTo>
                <a:cubicBezTo>
                  <a:pt x="302990" y="228029"/>
                  <a:pt x="312515" y="238125"/>
                  <a:pt x="330232" y="238125"/>
                </a:cubicBezTo>
                <a:lnTo>
                  <a:pt x="409480" y="238125"/>
                </a:lnTo>
                <a:cubicBezTo>
                  <a:pt x="458248" y="238125"/>
                  <a:pt x="488537" y="265748"/>
                  <a:pt x="488537" y="310134"/>
                </a:cubicBezTo>
                <a:lnTo>
                  <a:pt x="488537" y="350044"/>
                </a:lnTo>
                <a:lnTo>
                  <a:pt x="459010" y="350044"/>
                </a:lnTo>
                <a:lnTo>
                  <a:pt x="459010" y="310134"/>
                </a:lnTo>
                <a:cubicBezTo>
                  <a:pt x="459010" y="274987"/>
                  <a:pt x="432054" y="267653"/>
                  <a:pt x="409480" y="267653"/>
                </a:cubicBezTo>
                <a:lnTo>
                  <a:pt x="330232" y="267653"/>
                </a:lnTo>
                <a:cubicBezTo>
                  <a:pt x="305657" y="267653"/>
                  <a:pt x="284607" y="255461"/>
                  <a:pt x="272510" y="234220"/>
                </a:cubicBezTo>
                <a:cubicBezTo>
                  <a:pt x="262795" y="217265"/>
                  <a:pt x="260128" y="196501"/>
                  <a:pt x="264128" y="177641"/>
                </a:cubicBezTo>
                <a:cubicBezTo>
                  <a:pt x="237839" y="174498"/>
                  <a:pt x="220123" y="163068"/>
                  <a:pt x="209359" y="152876"/>
                </a:cubicBezTo>
                <a:cubicBezTo>
                  <a:pt x="191833" y="136303"/>
                  <a:pt x="181832" y="113252"/>
                  <a:pt x="181832" y="89630"/>
                </a:cubicBezTo>
                <a:close/>
                <a:moveTo>
                  <a:pt x="505111" y="366522"/>
                </a:moveTo>
                <a:lnTo>
                  <a:pt x="534638" y="366522"/>
                </a:lnTo>
                <a:lnTo>
                  <a:pt x="534638" y="454628"/>
                </a:lnTo>
                <a:lnTo>
                  <a:pt x="505111" y="454628"/>
                </a:lnTo>
                <a:lnTo>
                  <a:pt x="505111" y="366522"/>
                </a:lnTo>
                <a:close/>
                <a:moveTo>
                  <a:pt x="459105" y="366522"/>
                </a:moveTo>
                <a:lnTo>
                  <a:pt x="488633" y="366522"/>
                </a:lnTo>
                <a:lnTo>
                  <a:pt x="488633" y="454628"/>
                </a:lnTo>
                <a:lnTo>
                  <a:pt x="459105" y="454628"/>
                </a:lnTo>
                <a:lnTo>
                  <a:pt x="459105" y="366522"/>
                </a:lnTo>
                <a:close/>
              </a:path>
            </a:pathLst>
          </a:custGeom>
          <a:solidFill>
            <a:schemeClr val="tx1"/>
          </a:solidFill>
          <a:ln w="9525" cap="flat">
            <a:noFill/>
            <a:prstDash val="solid"/>
            <a:miter/>
          </a:ln>
        </p:spPr>
        <p:txBody>
          <a:bodyPr rtlCol="0" anchor="ctr"/>
          <a:lstStyle/>
          <a:p>
            <a:endParaRPr lang="en-US" dirty="0"/>
          </a:p>
        </p:txBody>
      </p:sp>
      <p:sp>
        <p:nvSpPr>
          <p:cNvPr id="262" name="not smoking">
            <a:extLst>
              <a:ext uri="{FF2B5EF4-FFF2-40B4-BE49-F238E27FC236}">
                <a16:creationId xmlns:a16="http://schemas.microsoft.com/office/drawing/2014/main" id="{A9B0C741-5ADC-6690-0E61-03E2E957D48A}"/>
              </a:ext>
            </a:extLst>
          </p:cNvPr>
          <p:cNvSpPr/>
          <p:nvPr/>
        </p:nvSpPr>
        <p:spPr>
          <a:xfrm>
            <a:off x="1430906" y="4515365"/>
            <a:ext cx="772635" cy="935421"/>
          </a:xfrm>
          <a:custGeom>
            <a:avLst/>
            <a:gdLst>
              <a:gd name="connsiteX0" fmla="*/ 177641 w 435854"/>
              <a:gd name="connsiteY0" fmla="*/ 343186 h 527684"/>
              <a:gd name="connsiteX1" fmla="*/ 191262 w 435854"/>
              <a:gd name="connsiteY1" fmla="*/ 377666 h 527684"/>
              <a:gd name="connsiteX2" fmla="*/ 191262 w 435854"/>
              <a:gd name="connsiteY2" fmla="*/ 425863 h 527684"/>
              <a:gd name="connsiteX3" fmla="*/ 92964 w 435854"/>
              <a:gd name="connsiteY3" fmla="*/ 425863 h 527684"/>
              <a:gd name="connsiteX4" fmla="*/ 92964 w 435854"/>
              <a:gd name="connsiteY4" fmla="*/ 398050 h 527684"/>
              <a:gd name="connsiteX5" fmla="*/ 13621 w 435854"/>
              <a:gd name="connsiteY5" fmla="*/ 317278 h 527684"/>
              <a:gd name="connsiteX6" fmla="*/ 0 w 435854"/>
              <a:gd name="connsiteY6" fmla="*/ 282797 h 527684"/>
              <a:gd name="connsiteX7" fmla="*/ 6572 w 435854"/>
              <a:gd name="connsiteY7" fmla="*/ 257937 h 527684"/>
              <a:gd name="connsiteX8" fmla="*/ 122015 w 435854"/>
              <a:gd name="connsiteY8" fmla="*/ 58103 h 527684"/>
              <a:gd name="connsiteX9" fmla="*/ 207455 w 435854"/>
              <a:gd name="connsiteY9" fmla="*/ 107442 h 527684"/>
              <a:gd name="connsiteX10" fmla="*/ 110681 w 435854"/>
              <a:gd name="connsiteY10" fmla="*/ 275082 h 527684"/>
              <a:gd name="connsiteX11" fmla="*/ 177641 w 435854"/>
              <a:gd name="connsiteY11" fmla="*/ 343186 h 527684"/>
              <a:gd name="connsiteX12" fmla="*/ 176022 w 435854"/>
              <a:gd name="connsiteY12" fmla="*/ 341567 h 527684"/>
              <a:gd name="connsiteX13" fmla="*/ 177641 w 435854"/>
              <a:gd name="connsiteY13" fmla="*/ 343186 h 527684"/>
              <a:gd name="connsiteX14" fmla="*/ 176022 w 435854"/>
              <a:gd name="connsiteY14" fmla="*/ 341567 h 527684"/>
              <a:gd name="connsiteX15" fmla="*/ 345757 w 435854"/>
              <a:gd name="connsiteY15" fmla="*/ 387287 h 527684"/>
              <a:gd name="connsiteX16" fmla="*/ 345757 w 435854"/>
              <a:gd name="connsiteY16" fmla="*/ 389192 h 527684"/>
              <a:gd name="connsiteX17" fmla="*/ 266033 w 435854"/>
              <a:gd name="connsiteY17" fmla="*/ 476726 h 527684"/>
              <a:gd name="connsiteX18" fmla="*/ 208598 w 435854"/>
              <a:gd name="connsiteY18" fmla="*/ 476726 h 527684"/>
              <a:gd name="connsiteX19" fmla="*/ 208598 w 435854"/>
              <a:gd name="connsiteY19" fmla="*/ 444056 h 527684"/>
              <a:gd name="connsiteX20" fmla="*/ 266033 w 435854"/>
              <a:gd name="connsiteY20" fmla="*/ 444056 h 527684"/>
              <a:gd name="connsiteX21" fmla="*/ 313087 w 435854"/>
              <a:gd name="connsiteY21" fmla="*/ 389192 h 527684"/>
              <a:gd name="connsiteX22" fmla="*/ 313087 w 435854"/>
              <a:gd name="connsiteY22" fmla="*/ 387382 h 527684"/>
              <a:gd name="connsiteX23" fmla="*/ 292513 w 435854"/>
              <a:gd name="connsiteY23" fmla="*/ 348520 h 527684"/>
              <a:gd name="connsiteX24" fmla="*/ 230410 w 435854"/>
              <a:gd name="connsiteY24" fmla="*/ 286417 h 527684"/>
              <a:gd name="connsiteX25" fmla="*/ 211360 w 435854"/>
              <a:gd name="connsiteY25" fmla="*/ 214979 h 527684"/>
              <a:gd name="connsiteX26" fmla="*/ 249079 w 435854"/>
              <a:gd name="connsiteY26" fmla="*/ 164116 h 527684"/>
              <a:gd name="connsiteX27" fmla="*/ 225552 w 435854"/>
              <a:gd name="connsiteY27" fmla="*/ 101822 h 527684"/>
              <a:gd name="connsiteX28" fmla="*/ 253460 w 435854"/>
              <a:gd name="connsiteY28" fmla="*/ 30766 h 527684"/>
              <a:gd name="connsiteX29" fmla="*/ 324517 w 435854"/>
              <a:gd name="connsiteY29" fmla="*/ 0 h 527684"/>
              <a:gd name="connsiteX30" fmla="*/ 324517 w 435854"/>
              <a:gd name="connsiteY30" fmla="*/ 32861 h 527684"/>
              <a:gd name="connsiteX31" fmla="*/ 276511 w 435854"/>
              <a:gd name="connsiteY31" fmla="*/ 53912 h 527684"/>
              <a:gd name="connsiteX32" fmla="*/ 258127 w 435854"/>
              <a:gd name="connsiteY32" fmla="*/ 100965 h 527684"/>
              <a:gd name="connsiteX33" fmla="*/ 287369 w 435854"/>
              <a:gd name="connsiteY33" fmla="*/ 157353 h 527684"/>
              <a:gd name="connsiteX34" fmla="*/ 292418 w 435854"/>
              <a:gd name="connsiteY34" fmla="*/ 173450 h 527684"/>
              <a:gd name="connsiteX35" fmla="*/ 280607 w 435854"/>
              <a:gd name="connsiteY35" fmla="*/ 185452 h 527684"/>
              <a:gd name="connsiteX36" fmla="*/ 242792 w 435854"/>
              <a:gd name="connsiteY36" fmla="*/ 223647 h 527684"/>
              <a:gd name="connsiteX37" fmla="*/ 253460 w 435854"/>
              <a:gd name="connsiteY37" fmla="*/ 263366 h 527684"/>
              <a:gd name="connsiteX38" fmla="*/ 315563 w 435854"/>
              <a:gd name="connsiteY38" fmla="*/ 325469 h 527684"/>
              <a:gd name="connsiteX39" fmla="*/ 345757 w 435854"/>
              <a:gd name="connsiteY39" fmla="*/ 387287 h 527684"/>
              <a:gd name="connsiteX40" fmla="*/ 420815 w 435854"/>
              <a:gd name="connsiteY40" fmla="*/ 390811 h 527684"/>
              <a:gd name="connsiteX41" fmla="*/ 278606 w 435854"/>
              <a:gd name="connsiteY41" fmla="*/ 527590 h 527684"/>
              <a:gd name="connsiteX42" fmla="*/ 208598 w 435854"/>
              <a:gd name="connsiteY42" fmla="*/ 527590 h 527684"/>
              <a:gd name="connsiteX43" fmla="*/ 208598 w 435854"/>
              <a:gd name="connsiteY43" fmla="*/ 494919 h 527684"/>
              <a:gd name="connsiteX44" fmla="*/ 278606 w 435854"/>
              <a:gd name="connsiteY44" fmla="*/ 494919 h 527684"/>
              <a:gd name="connsiteX45" fmla="*/ 388144 w 435854"/>
              <a:gd name="connsiteY45" fmla="*/ 390811 h 527684"/>
              <a:gd name="connsiteX46" fmla="*/ 388144 w 435854"/>
              <a:gd name="connsiteY46" fmla="*/ 387382 h 527684"/>
              <a:gd name="connsiteX47" fmla="*/ 358140 w 435854"/>
              <a:gd name="connsiteY47" fmla="*/ 322136 h 527684"/>
              <a:gd name="connsiteX48" fmla="*/ 321469 w 435854"/>
              <a:gd name="connsiteY48" fmla="*/ 285464 h 527684"/>
              <a:gd name="connsiteX49" fmla="*/ 317468 w 435854"/>
              <a:gd name="connsiteY49" fmla="*/ 268891 h 527684"/>
              <a:gd name="connsiteX50" fmla="*/ 330422 w 435854"/>
              <a:gd name="connsiteY50" fmla="*/ 257747 h 527684"/>
              <a:gd name="connsiteX51" fmla="*/ 381667 w 435854"/>
              <a:gd name="connsiteY51" fmla="*/ 233267 h 527684"/>
              <a:gd name="connsiteX52" fmla="*/ 403479 w 435854"/>
              <a:gd name="connsiteY52" fmla="*/ 180403 h 527684"/>
              <a:gd name="connsiteX53" fmla="*/ 326993 w 435854"/>
              <a:gd name="connsiteY53" fmla="*/ 104299 h 527684"/>
              <a:gd name="connsiteX54" fmla="*/ 326993 w 435854"/>
              <a:gd name="connsiteY54" fmla="*/ 71533 h 527684"/>
              <a:gd name="connsiteX55" fmla="*/ 435769 w 435854"/>
              <a:gd name="connsiteY55" fmla="*/ 178213 h 527684"/>
              <a:gd name="connsiteX56" fmla="*/ 404812 w 435854"/>
              <a:gd name="connsiteY56" fmla="*/ 256318 h 527684"/>
              <a:gd name="connsiteX57" fmla="*/ 364427 w 435854"/>
              <a:gd name="connsiteY57" fmla="*/ 282131 h 527684"/>
              <a:gd name="connsiteX58" fmla="*/ 381286 w 435854"/>
              <a:gd name="connsiteY58" fmla="*/ 298990 h 527684"/>
              <a:gd name="connsiteX59" fmla="*/ 420815 w 435854"/>
              <a:gd name="connsiteY59" fmla="*/ 387191 h 527684"/>
              <a:gd name="connsiteX60" fmla="*/ 420815 w 435854"/>
              <a:gd name="connsiteY60" fmla="*/ 390811 h 527684"/>
              <a:gd name="connsiteX61" fmla="*/ 92964 w 435854"/>
              <a:gd name="connsiteY61" fmla="*/ 444056 h 527684"/>
              <a:gd name="connsiteX62" fmla="*/ 191262 w 435854"/>
              <a:gd name="connsiteY62" fmla="*/ 444056 h 527684"/>
              <a:gd name="connsiteX63" fmla="*/ 191262 w 435854"/>
              <a:gd name="connsiteY63" fmla="*/ 476726 h 527684"/>
              <a:gd name="connsiteX64" fmla="*/ 92964 w 435854"/>
              <a:gd name="connsiteY64" fmla="*/ 476726 h 527684"/>
              <a:gd name="connsiteX65" fmla="*/ 92964 w 435854"/>
              <a:gd name="connsiteY65" fmla="*/ 444056 h 527684"/>
              <a:gd name="connsiteX66" fmla="*/ 92964 w 435854"/>
              <a:gd name="connsiteY66" fmla="*/ 495014 h 527684"/>
              <a:gd name="connsiteX67" fmla="*/ 191262 w 435854"/>
              <a:gd name="connsiteY67" fmla="*/ 495014 h 527684"/>
              <a:gd name="connsiteX68" fmla="*/ 191262 w 435854"/>
              <a:gd name="connsiteY68" fmla="*/ 527685 h 527684"/>
              <a:gd name="connsiteX69" fmla="*/ 92964 w 435854"/>
              <a:gd name="connsiteY69" fmla="*/ 527685 h 527684"/>
              <a:gd name="connsiteX70" fmla="*/ 92964 w 435854"/>
              <a:gd name="connsiteY70" fmla="*/ 495014 h 52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35854" h="527684">
                <a:moveTo>
                  <a:pt x="177641" y="343186"/>
                </a:moveTo>
                <a:cubicBezTo>
                  <a:pt x="186119" y="352235"/>
                  <a:pt x="191262" y="364331"/>
                  <a:pt x="191262" y="377666"/>
                </a:cubicBezTo>
                <a:lnTo>
                  <a:pt x="191262" y="425863"/>
                </a:lnTo>
                <a:lnTo>
                  <a:pt x="92964" y="425863"/>
                </a:lnTo>
                <a:lnTo>
                  <a:pt x="92964" y="398050"/>
                </a:lnTo>
                <a:lnTo>
                  <a:pt x="13621" y="317278"/>
                </a:lnTo>
                <a:cubicBezTo>
                  <a:pt x="5144" y="308229"/>
                  <a:pt x="0" y="296132"/>
                  <a:pt x="0" y="282797"/>
                </a:cubicBezTo>
                <a:cubicBezTo>
                  <a:pt x="0" y="273749"/>
                  <a:pt x="2381" y="265271"/>
                  <a:pt x="6572" y="257937"/>
                </a:cubicBezTo>
                <a:lnTo>
                  <a:pt x="122015" y="58103"/>
                </a:lnTo>
                <a:lnTo>
                  <a:pt x="207455" y="107442"/>
                </a:lnTo>
                <a:lnTo>
                  <a:pt x="110681" y="275082"/>
                </a:lnTo>
                <a:cubicBezTo>
                  <a:pt x="110585" y="274892"/>
                  <a:pt x="177070" y="342614"/>
                  <a:pt x="177641" y="343186"/>
                </a:cubicBezTo>
                <a:close/>
                <a:moveTo>
                  <a:pt x="176022" y="341567"/>
                </a:moveTo>
                <a:lnTo>
                  <a:pt x="177641" y="343186"/>
                </a:lnTo>
                <a:cubicBezTo>
                  <a:pt x="177070" y="342614"/>
                  <a:pt x="176594" y="342043"/>
                  <a:pt x="176022" y="341567"/>
                </a:cubicBezTo>
                <a:close/>
                <a:moveTo>
                  <a:pt x="345757" y="387287"/>
                </a:moveTo>
                <a:lnTo>
                  <a:pt x="345757" y="389192"/>
                </a:lnTo>
                <a:cubicBezTo>
                  <a:pt x="345757" y="443198"/>
                  <a:pt x="315182" y="476726"/>
                  <a:pt x="266033" y="476726"/>
                </a:cubicBezTo>
                <a:lnTo>
                  <a:pt x="208598" y="476726"/>
                </a:lnTo>
                <a:lnTo>
                  <a:pt x="208598" y="444056"/>
                </a:lnTo>
                <a:lnTo>
                  <a:pt x="266033" y="444056"/>
                </a:lnTo>
                <a:cubicBezTo>
                  <a:pt x="304895" y="444056"/>
                  <a:pt x="313087" y="414242"/>
                  <a:pt x="313087" y="389192"/>
                </a:cubicBezTo>
                <a:lnTo>
                  <a:pt x="313087" y="387382"/>
                </a:lnTo>
                <a:cubicBezTo>
                  <a:pt x="312420" y="372428"/>
                  <a:pt x="302800" y="358902"/>
                  <a:pt x="292513" y="348520"/>
                </a:cubicBezTo>
                <a:lnTo>
                  <a:pt x="230410" y="286417"/>
                </a:lnTo>
                <a:cubicBezTo>
                  <a:pt x="211169" y="267176"/>
                  <a:pt x="204216" y="241173"/>
                  <a:pt x="211360" y="214979"/>
                </a:cubicBezTo>
                <a:cubicBezTo>
                  <a:pt x="217075" y="194215"/>
                  <a:pt x="231172" y="175736"/>
                  <a:pt x="249079" y="164116"/>
                </a:cubicBezTo>
                <a:cubicBezTo>
                  <a:pt x="230886" y="141065"/>
                  <a:pt x="226028" y="118301"/>
                  <a:pt x="225552" y="101822"/>
                </a:cubicBezTo>
                <a:cubicBezTo>
                  <a:pt x="224790" y="75152"/>
                  <a:pt x="234982" y="49244"/>
                  <a:pt x="253460" y="30766"/>
                </a:cubicBezTo>
                <a:cubicBezTo>
                  <a:pt x="272129" y="12097"/>
                  <a:pt x="297752" y="95"/>
                  <a:pt x="324517" y="0"/>
                </a:cubicBezTo>
                <a:lnTo>
                  <a:pt x="324517" y="32861"/>
                </a:lnTo>
                <a:cubicBezTo>
                  <a:pt x="304038" y="33147"/>
                  <a:pt x="286131" y="44387"/>
                  <a:pt x="276511" y="53912"/>
                </a:cubicBezTo>
                <a:cubicBezTo>
                  <a:pt x="264319" y="66104"/>
                  <a:pt x="257556" y="83249"/>
                  <a:pt x="258127" y="100965"/>
                </a:cubicBezTo>
                <a:cubicBezTo>
                  <a:pt x="258699" y="121444"/>
                  <a:pt x="268795" y="140875"/>
                  <a:pt x="287369" y="157353"/>
                </a:cubicBezTo>
                <a:cubicBezTo>
                  <a:pt x="291846" y="161353"/>
                  <a:pt x="293846" y="167545"/>
                  <a:pt x="292418" y="173450"/>
                </a:cubicBezTo>
                <a:cubicBezTo>
                  <a:pt x="290989" y="179356"/>
                  <a:pt x="286512" y="183928"/>
                  <a:pt x="280607" y="185452"/>
                </a:cubicBezTo>
                <a:cubicBezTo>
                  <a:pt x="263271" y="189928"/>
                  <a:pt x="247650" y="205645"/>
                  <a:pt x="242792" y="223647"/>
                </a:cubicBezTo>
                <a:cubicBezTo>
                  <a:pt x="239935" y="234029"/>
                  <a:pt x="239459" y="249365"/>
                  <a:pt x="253460" y="263366"/>
                </a:cubicBezTo>
                <a:lnTo>
                  <a:pt x="315563" y="325469"/>
                </a:lnTo>
                <a:cubicBezTo>
                  <a:pt x="335090" y="344900"/>
                  <a:pt x="345186" y="366332"/>
                  <a:pt x="345757" y="387287"/>
                </a:cubicBezTo>
                <a:close/>
                <a:moveTo>
                  <a:pt x="420815" y="390811"/>
                </a:moveTo>
                <a:cubicBezTo>
                  <a:pt x="420815" y="476441"/>
                  <a:pt x="348520" y="527590"/>
                  <a:pt x="278606" y="527590"/>
                </a:cubicBezTo>
                <a:lnTo>
                  <a:pt x="208598" y="527590"/>
                </a:lnTo>
                <a:lnTo>
                  <a:pt x="208598" y="494919"/>
                </a:lnTo>
                <a:lnTo>
                  <a:pt x="278606" y="494919"/>
                </a:lnTo>
                <a:cubicBezTo>
                  <a:pt x="331756" y="494919"/>
                  <a:pt x="388144" y="458438"/>
                  <a:pt x="388144" y="390811"/>
                </a:cubicBezTo>
                <a:lnTo>
                  <a:pt x="388144" y="387382"/>
                </a:lnTo>
                <a:cubicBezTo>
                  <a:pt x="386810" y="364712"/>
                  <a:pt x="377952" y="341948"/>
                  <a:pt x="358140" y="322136"/>
                </a:cubicBezTo>
                <a:lnTo>
                  <a:pt x="321469" y="285464"/>
                </a:lnTo>
                <a:cubicBezTo>
                  <a:pt x="317087" y="281083"/>
                  <a:pt x="315563" y="274701"/>
                  <a:pt x="317468" y="268891"/>
                </a:cubicBezTo>
                <a:cubicBezTo>
                  <a:pt x="319373" y="263081"/>
                  <a:pt x="324422" y="258794"/>
                  <a:pt x="330422" y="257747"/>
                </a:cubicBezTo>
                <a:cubicBezTo>
                  <a:pt x="350330" y="254603"/>
                  <a:pt x="369475" y="245459"/>
                  <a:pt x="381667" y="233267"/>
                </a:cubicBezTo>
                <a:cubicBezTo>
                  <a:pt x="396335" y="218599"/>
                  <a:pt x="403479" y="199739"/>
                  <a:pt x="403479" y="180403"/>
                </a:cubicBezTo>
                <a:cubicBezTo>
                  <a:pt x="403384" y="138398"/>
                  <a:pt x="369094" y="104299"/>
                  <a:pt x="326993" y="104299"/>
                </a:cubicBezTo>
                <a:lnTo>
                  <a:pt x="326993" y="71533"/>
                </a:lnTo>
                <a:cubicBezTo>
                  <a:pt x="386429" y="71533"/>
                  <a:pt x="434626" y="119158"/>
                  <a:pt x="435769" y="178213"/>
                </a:cubicBezTo>
                <a:cubicBezTo>
                  <a:pt x="436912" y="206502"/>
                  <a:pt x="426625" y="234505"/>
                  <a:pt x="404812" y="256318"/>
                </a:cubicBezTo>
                <a:cubicBezTo>
                  <a:pt x="394049" y="267081"/>
                  <a:pt x="380048" y="275939"/>
                  <a:pt x="364427" y="282131"/>
                </a:cubicBezTo>
                <a:lnTo>
                  <a:pt x="381286" y="298990"/>
                </a:lnTo>
                <a:cubicBezTo>
                  <a:pt x="407480" y="325184"/>
                  <a:pt x="419481" y="356330"/>
                  <a:pt x="420815" y="387191"/>
                </a:cubicBezTo>
                <a:lnTo>
                  <a:pt x="420815" y="390811"/>
                </a:lnTo>
                <a:close/>
                <a:moveTo>
                  <a:pt x="92964" y="444056"/>
                </a:moveTo>
                <a:lnTo>
                  <a:pt x="191262" y="444056"/>
                </a:lnTo>
                <a:lnTo>
                  <a:pt x="191262" y="476726"/>
                </a:lnTo>
                <a:lnTo>
                  <a:pt x="92964" y="476726"/>
                </a:lnTo>
                <a:lnTo>
                  <a:pt x="92964" y="444056"/>
                </a:lnTo>
                <a:close/>
                <a:moveTo>
                  <a:pt x="92964" y="495014"/>
                </a:moveTo>
                <a:lnTo>
                  <a:pt x="191262" y="495014"/>
                </a:lnTo>
                <a:lnTo>
                  <a:pt x="191262" y="527685"/>
                </a:lnTo>
                <a:lnTo>
                  <a:pt x="92964" y="527685"/>
                </a:lnTo>
                <a:lnTo>
                  <a:pt x="92964" y="495014"/>
                </a:lnTo>
                <a:close/>
              </a:path>
            </a:pathLst>
          </a:custGeom>
          <a:solidFill>
            <a:schemeClr val="tx1"/>
          </a:solidFill>
          <a:ln w="9525" cap="flat">
            <a:noFill/>
            <a:prstDash val="solid"/>
            <a:miter/>
          </a:ln>
        </p:spPr>
        <p:txBody>
          <a:bodyPr rtlCol="0" anchor="ctr"/>
          <a:lstStyle/>
          <a:p>
            <a:endParaRPr lang="en-US" dirty="0"/>
          </a:p>
        </p:txBody>
      </p:sp>
      <p:sp>
        <p:nvSpPr>
          <p:cNvPr id="3" name="Footer Placeholder 3">
            <a:extLst>
              <a:ext uri="{FF2B5EF4-FFF2-40B4-BE49-F238E27FC236}">
                <a16:creationId xmlns:a16="http://schemas.microsoft.com/office/drawing/2014/main" id="{1B6B5284-FBF0-8F4E-ACB0-C55FF40B0AE5}"/>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600708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61"/>
                                        </p:tgtEl>
                                        <p:attrNameLst>
                                          <p:attrName>style.visibility</p:attrName>
                                        </p:attrNameLst>
                                      </p:cBhvr>
                                      <p:to>
                                        <p:strVal val="visible"/>
                                      </p:to>
                                    </p:set>
                                    <p:animEffect transition="in" filter="fade">
                                      <p:cBhvr>
                                        <p:cTn id="20" dur="500"/>
                                        <p:tgtEl>
                                          <p:spTgt spid="261"/>
                                        </p:tgtEl>
                                      </p:cBhvr>
                                    </p:animEffect>
                                  </p:childTnLst>
                                </p:cTn>
                              </p:par>
                            </p:childTnLst>
                          </p:cTn>
                        </p:par>
                        <p:par>
                          <p:cTn id="21" fill="hold">
                            <p:stCondLst>
                              <p:cond delay="500"/>
                            </p:stCondLst>
                            <p:childTnLst>
                              <p:par>
                                <p:cTn id="22" presetID="10" presetClass="entr" presetSubtype="0" fill="hold" nodeType="afterEffect">
                                  <p:stCondLst>
                                    <p:cond delay="500"/>
                                  </p:stCondLst>
                                  <p:childTnLst>
                                    <p:set>
                                      <p:cBhvr>
                                        <p:cTn id="23" dur="1" fill="hold">
                                          <p:stCondLst>
                                            <p:cond delay="0"/>
                                          </p:stCondLst>
                                        </p:cTn>
                                        <p:tgtEl>
                                          <p:spTgt spid="263"/>
                                        </p:tgtEl>
                                        <p:attrNameLst>
                                          <p:attrName>style.visibility</p:attrName>
                                        </p:attrNameLst>
                                      </p:cBhvr>
                                      <p:to>
                                        <p:strVal val="visible"/>
                                      </p:to>
                                    </p:set>
                                    <p:animEffect transition="in" filter="fade">
                                      <p:cBhvr>
                                        <p:cTn id="24" dur="500"/>
                                        <p:tgtEl>
                                          <p:spTgt spid="263"/>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10" presetClass="entr" presetSubtype="0" fill="hold" nodeType="afterEffect">
                                  <p:stCondLst>
                                    <p:cond delay="500"/>
                                  </p:stCondLst>
                                  <p:childTnLst>
                                    <p:set>
                                      <p:cBhvr>
                                        <p:cTn id="31" dur="1" fill="hold">
                                          <p:stCondLst>
                                            <p:cond delay="0"/>
                                          </p:stCondLst>
                                        </p:cTn>
                                        <p:tgtEl>
                                          <p:spTgt spid="266"/>
                                        </p:tgtEl>
                                        <p:attrNameLst>
                                          <p:attrName>style.visibility</p:attrName>
                                        </p:attrNameLst>
                                      </p:cBhvr>
                                      <p:to>
                                        <p:strVal val="visible"/>
                                      </p:to>
                                    </p:set>
                                    <p:animEffect transition="in" filter="fade">
                                      <p:cBhvr>
                                        <p:cTn id="32" dur="500"/>
                                        <p:tgtEl>
                                          <p:spTgt spid="266"/>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62"/>
                                        </p:tgtEl>
                                        <p:attrNameLst>
                                          <p:attrName>style.visibility</p:attrName>
                                        </p:attrNameLst>
                                      </p:cBhvr>
                                      <p:to>
                                        <p:strVal val="visible"/>
                                      </p:to>
                                    </p:set>
                                  </p:childTnLst>
                                </p:cTn>
                              </p:par>
                            </p:childTnLst>
                          </p:cTn>
                        </p:par>
                        <p:par>
                          <p:cTn id="41" fill="hold">
                            <p:stCondLst>
                              <p:cond delay="0"/>
                            </p:stCondLst>
                            <p:childTnLst>
                              <p:par>
                                <p:cTn id="42" presetID="10" presetClass="entr" presetSubtype="0" fill="hold" nodeType="afterEffect">
                                  <p:stCondLst>
                                    <p:cond delay="500"/>
                                  </p:stCondLst>
                                  <p:childTnLst>
                                    <p:set>
                                      <p:cBhvr>
                                        <p:cTn id="43" dur="1" fill="hold">
                                          <p:stCondLst>
                                            <p:cond delay="0"/>
                                          </p:stCondLst>
                                        </p:cTn>
                                        <p:tgtEl>
                                          <p:spTgt spid="264"/>
                                        </p:tgtEl>
                                        <p:attrNameLst>
                                          <p:attrName>style.visibility</p:attrName>
                                        </p:attrNameLst>
                                      </p:cBhvr>
                                      <p:to>
                                        <p:strVal val="visible"/>
                                      </p:to>
                                    </p:set>
                                    <p:animEffect transition="in" filter="fade">
                                      <p:cBhvr>
                                        <p:cTn id="44" dur="500"/>
                                        <p:tgtEl>
                                          <p:spTgt spid="264"/>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1500"/>
                            </p:stCondLst>
                            <p:childTnLst>
                              <p:par>
                                <p:cTn id="50" presetID="10" presetClass="entr" presetSubtype="0" fill="hold" grpId="0" nodeType="afterEffect">
                                  <p:stCondLst>
                                    <p:cond delay="50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par>
                          <p:cTn id="53" fill="hold">
                            <p:stCondLst>
                              <p:cond delay="2500"/>
                            </p:stCondLst>
                            <p:childTnLst>
                              <p:par>
                                <p:cTn id="54" presetID="10" presetClass="entr" presetSubtype="0" fill="hold" nodeType="afterEffect">
                                  <p:stCondLst>
                                    <p:cond delay="0"/>
                                  </p:stCondLst>
                                  <p:childTnLst>
                                    <p:set>
                                      <p:cBhvr>
                                        <p:cTn id="55" dur="1" fill="hold">
                                          <p:stCondLst>
                                            <p:cond delay="0"/>
                                          </p:stCondLst>
                                        </p:cTn>
                                        <p:tgtEl>
                                          <p:spTgt spid="265"/>
                                        </p:tgtEl>
                                        <p:attrNameLst>
                                          <p:attrName>style.visibility</p:attrName>
                                        </p:attrNameLst>
                                      </p:cBhvr>
                                      <p:to>
                                        <p:strVal val="visible"/>
                                      </p:to>
                                    </p:set>
                                    <p:animEffect transition="in" filter="fade">
                                      <p:cBhvr>
                                        <p:cTn id="56" dur="500"/>
                                        <p:tgtEl>
                                          <p:spTgt spid="265"/>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animBg="1"/>
      <p:bldP spid="20" grpId="0" animBg="1"/>
      <p:bldP spid="21" grpId="0" animBg="1"/>
      <p:bldP spid="22" grpId="0"/>
      <p:bldP spid="23" grpId="0"/>
      <p:bldP spid="24" grpId="0"/>
      <p:bldP spid="32" grpId="0" animBg="1"/>
      <p:bldP spid="261" grpId="0" animBg="1"/>
      <p:bldP spid="26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B8A22-6E38-1258-81ED-FD6ABA8B97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1394BA-199E-4658-C76D-2D384EF013CD}"/>
              </a:ext>
            </a:extLst>
          </p:cNvPr>
          <p:cNvSpPr>
            <a:spLocks noGrp="1"/>
          </p:cNvSpPr>
          <p:nvPr>
            <p:ph type="title"/>
          </p:nvPr>
        </p:nvSpPr>
        <p:spPr/>
        <p:txBody>
          <a:bodyPr/>
          <a:lstStyle/>
          <a:p>
            <a:r>
              <a:rPr lang="en-US" dirty="0"/>
              <a:t>Clozapine management in smoking cessation </a:t>
            </a:r>
          </a:p>
        </p:txBody>
      </p:sp>
      <p:sp>
        <p:nvSpPr>
          <p:cNvPr id="3" name="Text Placeholder 2">
            <a:extLst>
              <a:ext uri="{FF2B5EF4-FFF2-40B4-BE49-F238E27FC236}">
                <a16:creationId xmlns:a16="http://schemas.microsoft.com/office/drawing/2014/main" id="{242AF765-FC5A-71BF-8435-2351657993DC}"/>
              </a:ext>
            </a:extLst>
          </p:cNvPr>
          <p:cNvSpPr>
            <a:spLocks noGrp="1"/>
          </p:cNvSpPr>
          <p:nvPr>
            <p:ph type="body" idx="12"/>
          </p:nvPr>
        </p:nvSpPr>
        <p:spPr>
          <a:xfrm>
            <a:off x="571500" y="1694408"/>
            <a:ext cx="7966604" cy="4252547"/>
          </a:xfrm>
        </p:spPr>
        <p:txBody>
          <a:bodyPr/>
          <a:lstStyle/>
          <a:p>
            <a:pPr marL="0" indent="0">
              <a:lnSpc>
                <a:spcPts val="2500"/>
              </a:lnSpc>
              <a:buNone/>
            </a:pPr>
            <a:r>
              <a:rPr lang="en-US" sz="1900" b="1" dirty="0">
                <a:solidFill>
                  <a:srgbClr val="005EB8"/>
                </a:solidFill>
                <a:latin typeface="+mn-lt"/>
              </a:rPr>
              <a:t>Signs of toxicity:</a:t>
            </a:r>
          </a:p>
          <a:p>
            <a:pPr>
              <a:lnSpc>
                <a:spcPts val="2500"/>
              </a:lnSpc>
            </a:pPr>
            <a:r>
              <a:rPr lang="en-US" dirty="0">
                <a:latin typeface="+mn-lt"/>
              </a:rPr>
              <a:t>Higher blood levels of clozapine can cause sedation, hypotension </a:t>
            </a:r>
            <a:br>
              <a:rPr lang="en-US" dirty="0">
                <a:latin typeface="+mn-lt"/>
              </a:rPr>
            </a:br>
            <a:r>
              <a:rPr lang="en-US" dirty="0">
                <a:latin typeface="+mn-lt"/>
              </a:rPr>
              <a:t>and increased risk of neurological adverse effects, including seizures </a:t>
            </a:r>
            <a:br>
              <a:rPr lang="en-US" dirty="0">
                <a:latin typeface="+mn-lt"/>
              </a:rPr>
            </a:br>
            <a:r>
              <a:rPr lang="en-US" dirty="0">
                <a:latin typeface="+mn-lt"/>
              </a:rPr>
              <a:t>and fatalities</a:t>
            </a:r>
          </a:p>
          <a:p>
            <a:pPr marL="0" indent="0">
              <a:lnSpc>
                <a:spcPts val="2500"/>
              </a:lnSpc>
              <a:buNone/>
            </a:pPr>
            <a:br>
              <a:rPr lang="en-US" sz="2000" b="1" dirty="0">
                <a:solidFill>
                  <a:schemeClr val="accent4">
                    <a:lumMod val="75000"/>
                    <a:lumOff val="25000"/>
                  </a:schemeClr>
                </a:solidFill>
                <a:latin typeface="+mn-lt"/>
              </a:rPr>
            </a:br>
            <a:r>
              <a:rPr lang="en-US" sz="1900" b="1" dirty="0">
                <a:solidFill>
                  <a:srgbClr val="005EB8"/>
                </a:solidFill>
                <a:latin typeface="+mn-lt"/>
              </a:rPr>
              <a:t>Blood Monitoring:</a:t>
            </a:r>
            <a:r>
              <a:rPr lang="en-US" sz="2000" b="1" dirty="0">
                <a:solidFill>
                  <a:srgbClr val="005EB8"/>
                </a:solidFill>
                <a:latin typeface="+mn-lt"/>
              </a:rPr>
              <a:t> </a:t>
            </a:r>
          </a:p>
          <a:p>
            <a:pPr>
              <a:lnSpc>
                <a:spcPts val="2500"/>
              </a:lnSpc>
            </a:pPr>
            <a:r>
              <a:rPr lang="en-US" dirty="0">
                <a:latin typeface="+mn-lt"/>
              </a:rPr>
              <a:t>Take clozapine plasma levels on admission and repeat after one week</a:t>
            </a:r>
          </a:p>
          <a:p>
            <a:pPr>
              <a:lnSpc>
                <a:spcPts val="2500"/>
              </a:lnSpc>
            </a:pPr>
            <a:r>
              <a:rPr lang="en-US" dirty="0">
                <a:latin typeface="+mn-lt"/>
              </a:rPr>
              <a:t>Blood and clinical monitoring should occur for up to six months </a:t>
            </a:r>
          </a:p>
        </p:txBody>
      </p:sp>
      <p:sp>
        <p:nvSpPr>
          <p:cNvPr id="4" name="Footer Placeholder 3">
            <a:extLst>
              <a:ext uri="{FF2B5EF4-FFF2-40B4-BE49-F238E27FC236}">
                <a16:creationId xmlns:a16="http://schemas.microsoft.com/office/drawing/2014/main" id="{1432A440-9372-F62B-C856-F60585B4A1BB}"/>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763262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50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50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FCB02-5FE0-5C0B-D5CE-F16558ADE7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EB64B5-CA84-ED8B-7827-4A7D26DE699A}"/>
              </a:ext>
            </a:extLst>
          </p:cNvPr>
          <p:cNvSpPr>
            <a:spLocks noGrp="1"/>
          </p:cNvSpPr>
          <p:nvPr>
            <p:ph type="title"/>
          </p:nvPr>
        </p:nvSpPr>
        <p:spPr/>
        <p:txBody>
          <a:bodyPr/>
          <a:lstStyle/>
          <a:p>
            <a:r>
              <a:rPr lang="en-US" dirty="0"/>
              <a:t>Clozapine management in smoking cessation </a:t>
            </a:r>
          </a:p>
        </p:txBody>
      </p:sp>
      <p:sp>
        <p:nvSpPr>
          <p:cNvPr id="3" name="Text Placeholder 2">
            <a:extLst>
              <a:ext uri="{FF2B5EF4-FFF2-40B4-BE49-F238E27FC236}">
                <a16:creationId xmlns:a16="http://schemas.microsoft.com/office/drawing/2014/main" id="{E2A2F8F8-89F3-97CD-E0AF-AA704C5A10BB}"/>
              </a:ext>
            </a:extLst>
          </p:cNvPr>
          <p:cNvSpPr>
            <a:spLocks noGrp="1"/>
          </p:cNvSpPr>
          <p:nvPr>
            <p:ph type="body" idx="12"/>
          </p:nvPr>
        </p:nvSpPr>
        <p:spPr>
          <a:xfrm>
            <a:off x="571500" y="1694408"/>
            <a:ext cx="7966604" cy="4252547"/>
          </a:xfrm>
        </p:spPr>
        <p:txBody>
          <a:bodyPr/>
          <a:lstStyle/>
          <a:p>
            <a:pPr marL="0" indent="0">
              <a:lnSpc>
                <a:spcPts val="2500"/>
              </a:lnSpc>
              <a:buNone/>
            </a:pPr>
            <a:r>
              <a:rPr lang="en-US" sz="1900" b="1" dirty="0">
                <a:solidFill>
                  <a:srgbClr val="005EB8"/>
                </a:solidFill>
                <a:latin typeface="+mn-lt"/>
              </a:rPr>
              <a:t>Dose reduction:</a:t>
            </a:r>
            <a:r>
              <a:rPr lang="en-US" sz="2000" b="1" dirty="0">
                <a:solidFill>
                  <a:srgbClr val="005EB8"/>
                </a:solidFill>
                <a:latin typeface="+mn-lt"/>
              </a:rPr>
              <a:t> </a:t>
            </a:r>
            <a:endParaRPr lang="en-US" sz="2000" dirty="0">
              <a:solidFill>
                <a:srgbClr val="005EB8"/>
              </a:solidFill>
              <a:latin typeface="+mn-lt"/>
            </a:endParaRPr>
          </a:p>
          <a:p>
            <a:pPr>
              <a:lnSpc>
                <a:spcPts val="2500"/>
              </a:lnSpc>
            </a:pPr>
            <a:r>
              <a:rPr lang="en-US" dirty="0">
                <a:latin typeface="+mn-lt"/>
              </a:rPr>
              <a:t>Immediate reduction of clozapine upon smoking cessation </a:t>
            </a:r>
            <a:br>
              <a:rPr lang="en-US" dirty="0">
                <a:latin typeface="+mn-lt"/>
              </a:rPr>
            </a:br>
            <a:r>
              <a:rPr lang="en-US" dirty="0">
                <a:latin typeface="+mn-lt"/>
              </a:rPr>
              <a:t>(may need to be reduced by 25% of original dose </a:t>
            </a:r>
            <a:br>
              <a:rPr lang="en-US" dirty="0">
                <a:latin typeface="+mn-lt"/>
              </a:rPr>
            </a:br>
            <a:r>
              <a:rPr lang="en-US" dirty="0">
                <a:latin typeface="+mn-lt"/>
              </a:rPr>
              <a:t>in the first week of </a:t>
            </a:r>
            <a:r>
              <a:rPr lang="en-US" dirty="0"/>
              <a:t>stopping</a:t>
            </a:r>
            <a:r>
              <a:rPr lang="en-US" dirty="0">
                <a:latin typeface="+mn-lt"/>
              </a:rPr>
              <a:t>)</a:t>
            </a:r>
          </a:p>
          <a:p>
            <a:pPr>
              <a:lnSpc>
                <a:spcPts val="2500"/>
              </a:lnSpc>
            </a:pPr>
            <a:r>
              <a:rPr lang="en-US" dirty="0">
                <a:latin typeface="+mn-lt"/>
              </a:rPr>
              <a:t>Stepwise reduction of about 10 per cent daily for four days ‒</a:t>
            </a:r>
            <a:br>
              <a:rPr lang="en-US" dirty="0">
                <a:latin typeface="+mn-lt"/>
              </a:rPr>
            </a:br>
            <a:r>
              <a:rPr lang="en-US" dirty="0">
                <a:latin typeface="+mn-lt"/>
              </a:rPr>
              <a:t>blood levels will guide individualised dosing</a:t>
            </a:r>
          </a:p>
          <a:p>
            <a:pPr marL="0" indent="0">
              <a:lnSpc>
                <a:spcPts val="2500"/>
              </a:lnSpc>
              <a:buNone/>
            </a:pPr>
            <a:br>
              <a:rPr lang="en-US" sz="2000" b="1" dirty="0">
                <a:solidFill>
                  <a:schemeClr val="accent4">
                    <a:lumMod val="75000"/>
                    <a:lumOff val="25000"/>
                  </a:schemeClr>
                </a:solidFill>
                <a:latin typeface="+mn-lt"/>
              </a:rPr>
            </a:br>
            <a:r>
              <a:rPr lang="en-US" sz="1900" b="1" dirty="0">
                <a:solidFill>
                  <a:srgbClr val="005EB8"/>
                </a:solidFill>
                <a:latin typeface="+mn-lt"/>
              </a:rPr>
              <a:t>Should smoking be re-initiated: </a:t>
            </a:r>
          </a:p>
          <a:p>
            <a:pPr>
              <a:lnSpc>
                <a:spcPts val="2500"/>
              </a:lnSpc>
            </a:pPr>
            <a:r>
              <a:rPr lang="en-US" dirty="0">
                <a:latin typeface="+mn-lt"/>
              </a:rPr>
              <a:t>Plasma trough level should be retaken and clozapine increased to previous dose over one week, then plasma trough level repeated</a:t>
            </a:r>
          </a:p>
        </p:txBody>
      </p:sp>
      <p:sp>
        <p:nvSpPr>
          <p:cNvPr id="6" name="Footer Placeholder 3">
            <a:extLst>
              <a:ext uri="{FF2B5EF4-FFF2-40B4-BE49-F238E27FC236}">
                <a16:creationId xmlns:a16="http://schemas.microsoft.com/office/drawing/2014/main" id="{F9451C44-C6BF-14F3-4EDC-2261995AD9AA}"/>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304919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500"/>
                            </p:stCondLst>
                            <p:childTnLst>
                              <p:par>
                                <p:cTn id="22" presetID="10" presetClass="entr" presetSubtype="0" fill="hold" nodeType="afterEffect">
                                  <p:stCondLst>
                                    <p:cond delay="50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32C9D4-B23B-D208-D5A1-3BFE9A88624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B47212A-240F-455D-B9D5-EF48CB7B56DC}"/>
              </a:ext>
            </a:extLst>
          </p:cNvPr>
          <p:cNvSpPr/>
          <p:nvPr/>
        </p:nvSpPr>
        <p:spPr>
          <a:xfrm>
            <a:off x="365309" y="1374050"/>
            <a:ext cx="8190334" cy="2972609"/>
          </a:xfrm>
          <a:prstGeom prst="rect">
            <a:avLst/>
          </a:prstGeom>
        </p:spPr>
        <p:txBody>
          <a:bodyPr wrap="square" lIns="91440" tIns="45720" rIns="91440" bIns="45720" anchor="t">
            <a:spAutoFit/>
          </a:bodyPr>
          <a:lstStyle/>
          <a:p>
            <a:endParaRPr lang="en-GB" sz="2000" dirty="0"/>
          </a:p>
          <a:p>
            <a:pPr marL="288000" marR="0" lvl="0" indent="-288363" algn="l" defTabSz="457200" rtl="0" eaLnBrk="0" fontAlgn="base" latinLnBrk="0" hangingPunct="0">
              <a:lnSpc>
                <a:spcPts val="2500"/>
              </a:lnSpc>
              <a:spcBef>
                <a:spcPts val="500"/>
              </a:spcBef>
              <a:spcAft>
                <a:spcPts val="500"/>
              </a:spcAft>
              <a:buClr>
                <a:srgbClr val="00B0F0"/>
              </a:buClr>
              <a:buSzPct val="120000"/>
              <a:buFont typeface="Lucida Grande" panose="020B0600040502020204" pitchFamily="34" charset="0"/>
              <a:buChar char="■"/>
              <a:tabLst/>
              <a:defRPr/>
            </a:pPr>
            <a:r>
              <a:rPr kumimoji="0" lang="en-GB" sz="1800" b="1" i="0" u="none" strike="noStrike" kern="1200" cap="none" spc="0" normalizeH="0" baseline="0" noProof="0" dirty="0">
                <a:ln>
                  <a:noFill/>
                </a:ln>
                <a:solidFill>
                  <a:srgbClr val="005EB8"/>
                </a:solidFill>
                <a:effectLst/>
                <a:uLnTx/>
                <a:uFillTx/>
                <a:latin typeface="Arial" panose="020B0604020202020204"/>
                <a:cs typeface="Arial" panose="020B0604020202020204" pitchFamily="34" charset="0"/>
              </a:rPr>
              <a:t>Olanzapine</a:t>
            </a:r>
            <a:r>
              <a:rPr kumimoji="0" lang="en-GB" sz="1800" b="0" i="0" u="none" strike="noStrike" kern="1200" cap="none" spc="0" normalizeH="0" baseline="0" noProof="0" dirty="0">
                <a:ln>
                  <a:noFill/>
                </a:ln>
                <a:solidFill>
                  <a:srgbClr val="008489"/>
                </a:solidFill>
                <a:effectLst/>
                <a:uLnTx/>
                <a:uFillTx/>
                <a:latin typeface="Arial" panose="020B0604020202020204"/>
                <a:cs typeface="Arial" panose="020B0604020202020204" pitchFamily="34" charset="0"/>
              </a:rPr>
              <a:t> </a:t>
            </a:r>
          </a:p>
          <a:p>
            <a:pPr marL="579438" marR="0" lvl="5" indent="-263525" algn="l" defTabSz="313200" rtl="0" eaLnBrk="1" fontAlgn="auto" latinLnBrk="0" hangingPunct="1">
              <a:lnSpc>
                <a:spcPct val="100000"/>
              </a:lnSpc>
              <a:spcBef>
                <a:spcPts val="600"/>
              </a:spcBef>
              <a:spcAft>
                <a:spcPts val="600"/>
              </a:spcAft>
              <a:buClr>
                <a:srgbClr val="333333"/>
              </a:buClr>
              <a:buSzTx/>
              <a:buFont typeface="System Font Regular"/>
              <a:buChar char="–"/>
              <a:tabLst>
                <a:tab pos="287338" algn="l"/>
              </a:tabLst>
              <a:defRPr/>
            </a:pPr>
            <a:r>
              <a:rPr kumimoji="0" lang="en-GB" sz="1800" b="0" i="0" u="none" strike="noStrike" kern="1200" cap="none" spc="0" normalizeH="0" baseline="0" noProof="0" dirty="0">
                <a:ln>
                  <a:noFill/>
                </a:ln>
                <a:solidFill>
                  <a:srgbClr val="333333"/>
                </a:solidFill>
                <a:effectLst/>
                <a:uLnTx/>
                <a:uFillTx/>
                <a:latin typeface="Arial" panose="020B0604020202020204"/>
                <a:ea typeface="+mn-ea"/>
                <a:cs typeface="Arial" panose="020B0604020202020204" pitchFamily="34" charset="0"/>
              </a:rPr>
              <a:t>On stopping smoking, dose may need to be reduced by 25%</a:t>
            </a:r>
          </a:p>
          <a:p>
            <a:pPr marL="579438" marR="0" lvl="5" indent="-263525" algn="l" defTabSz="313200" rtl="0" eaLnBrk="1" fontAlgn="auto" latinLnBrk="0" hangingPunct="1">
              <a:lnSpc>
                <a:spcPct val="100000"/>
              </a:lnSpc>
              <a:spcBef>
                <a:spcPts val="600"/>
              </a:spcBef>
              <a:spcAft>
                <a:spcPts val="600"/>
              </a:spcAft>
              <a:buClr>
                <a:srgbClr val="333333"/>
              </a:buClr>
              <a:buSzTx/>
              <a:buFont typeface="System Font Regular"/>
              <a:buChar char="–"/>
              <a:tabLst>
                <a:tab pos="287338" algn="l"/>
              </a:tabLst>
              <a:defRPr/>
            </a:pPr>
            <a:r>
              <a:rPr kumimoji="0" lang="en-GB" sz="1800" b="0" i="0" u="none" strike="noStrike" kern="1200" cap="none" spc="0" normalizeH="0" baseline="0" noProof="0" dirty="0">
                <a:ln>
                  <a:noFill/>
                </a:ln>
                <a:solidFill>
                  <a:srgbClr val="333333"/>
                </a:solidFill>
                <a:effectLst/>
                <a:uLnTx/>
                <a:uFillTx/>
                <a:latin typeface="Arial" panose="020B0604020202020204"/>
                <a:ea typeface="+mn-ea"/>
                <a:cs typeface="Arial" panose="020B0604020202020204" pitchFamily="34" charset="0"/>
              </a:rPr>
              <a:t>Be alert for increased adverse effects of olanzapine such as dizziness, sedation and hypotension. If adverse effects occur further reduce dose</a:t>
            </a:r>
          </a:p>
          <a:p>
            <a:pPr marL="579438" marR="0" lvl="5" indent="-263525" algn="l" defTabSz="313200" rtl="0" eaLnBrk="1" fontAlgn="auto" latinLnBrk="0" hangingPunct="1">
              <a:lnSpc>
                <a:spcPct val="100000"/>
              </a:lnSpc>
              <a:spcBef>
                <a:spcPts val="600"/>
              </a:spcBef>
              <a:spcAft>
                <a:spcPts val="600"/>
              </a:spcAft>
              <a:buClr>
                <a:srgbClr val="333333"/>
              </a:buClr>
              <a:buSzTx/>
              <a:buFont typeface="System Font Regular"/>
              <a:buChar char="–"/>
              <a:tabLst>
                <a:tab pos="287338" algn="l"/>
              </a:tabLst>
              <a:defRPr/>
            </a:pPr>
            <a:r>
              <a:rPr kumimoji="0" lang="en-GB" sz="1800" b="0" i="0" u="none" strike="noStrike" kern="1200" cap="none" spc="0" normalizeH="0" baseline="0" noProof="0" dirty="0">
                <a:ln>
                  <a:noFill/>
                </a:ln>
                <a:solidFill>
                  <a:srgbClr val="333333"/>
                </a:solidFill>
                <a:effectLst/>
                <a:uLnTx/>
                <a:uFillTx/>
                <a:latin typeface="Arial" panose="020B0604020202020204"/>
                <a:ea typeface="+mn-ea"/>
                <a:cs typeface="Arial" panose="020B0604020202020204" pitchFamily="34" charset="0"/>
              </a:rPr>
              <a:t>If restarting smoking, increase dose to previous smoking dose over one week</a:t>
            </a:r>
          </a:p>
          <a:p>
            <a:endParaRPr lang="en-GB" dirty="0">
              <a:latin typeface="Arial"/>
              <a:cs typeface="Arial"/>
            </a:endParaRPr>
          </a:p>
        </p:txBody>
      </p:sp>
      <p:sp>
        <p:nvSpPr>
          <p:cNvPr id="7" name="TextBox 6">
            <a:extLst>
              <a:ext uri="{FF2B5EF4-FFF2-40B4-BE49-F238E27FC236}">
                <a16:creationId xmlns:a16="http://schemas.microsoft.com/office/drawing/2014/main" id="{CD9F4CA8-8C1C-01C2-625E-CF74375DB243}"/>
              </a:ext>
            </a:extLst>
          </p:cNvPr>
          <p:cNvSpPr txBox="1"/>
          <p:nvPr/>
        </p:nvSpPr>
        <p:spPr>
          <a:xfrm>
            <a:off x="591745" y="463275"/>
            <a:ext cx="8190335" cy="446276"/>
          </a:xfrm>
          <a:prstGeom prst="rect">
            <a:avLst/>
          </a:prstGeom>
          <a:noFill/>
        </p:spPr>
        <p:txBody>
          <a:bodyPr wrap="square" lIns="91440" tIns="45720" rIns="91440" bIns="45720" rtlCol="0" anchor="t">
            <a:spAutoFit/>
          </a:bodyPr>
          <a:lstStyle/>
          <a:p>
            <a:pPr>
              <a:spcBef>
                <a:spcPct val="0"/>
              </a:spcBef>
            </a:pPr>
            <a:r>
              <a:rPr lang="en-GB" altLang="en-US" sz="2300" b="1" dirty="0">
                <a:solidFill>
                  <a:schemeClr val="bg1"/>
                </a:solidFill>
                <a:latin typeface="Arial"/>
              </a:rPr>
              <a:t>Medications that may need dose adjustment</a:t>
            </a:r>
            <a:endParaRPr lang="en-US" b="1" dirty="0"/>
          </a:p>
        </p:txBody>
      </p:sp>
      <p:sp>
        <p:nvSpPr>
          <p:cNvPr id="3" name="Footer Placeholder 3">
            <a:extLst>
              <a:ext uri="{FF2B5EF4-FFF2-40B4-BE49-F238E27FC236}">
                <a16:creationId xmlns:a16="http://schemas.microsoft.com/office/drawing/2014/main" id="{C87913BD-B53A-05D0-855D-2E1884FE7EA2}"/>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250088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47C28-F585-99A4-5CD2-576DE8ABE0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42DE04-7194-BFA5-7C40-3995D2B22FEF}"/>
              </a:ext>
            </a:extLst>
          </p:cNvPr>
          <p:cNvSpPr>
            <a:spLocks noGrp="1"/>
          </p:cNvSpPr>
          <p:nvPr>
            <p:ph type="title"/>
          </p:nvPr>
        </p:nvSpPr>
        <p:spPr/>
        <p:txBody>
          <a:bodyPr/>
          <a:lstStyle/>
          <a:p>
            <a:r>
              <a:rPr lang="en-US" dirty="0"/>
              <a:t>Caffeine and smoking</a:t>
            </a:r>
          </a:p>
        </p:txBody>
      </p:sp>
      <p:sp>
        <p:nvSpPr>
          <p:cNvPr id="3" name="Text Placeholder 2">
            <a:extLst>
              <a:ext uri="{FF2B5EF4-FFF2-40B4-BE49-F238E27FC236}">
                <a16:creationId xmlns:a16="http://schemas.microsoft.com/office/drawing/2014/main" id="{7CB281FF-EA9B-2715-82C7-66BED07D9833}"/>
              </a:ext>
            </a:extLst>
          </p:cNvPr>
          <p:cNvSpPr>
            <a:spLocks noGrp="1"/>
          </p:cNvSpPr>
          <p:nvPr>
            <p:ph type="body" idx="12"/>
          </p:nvPr>
        </p:nvSpPr>
        <p:spPr/>
        <p:txBody>
          <a:bodyPr/>
          <a:lstStyle/>
          <a:p>
            <a:pPr>
              <a:lnSpc>
                <a:spcPts val="2400"/>
              </a:lnSpc>
              <a:spcBef>
                <a:spcPts val="600"/>
              </a:spcBef>
              <a:spcAft>
                <a:spcPts val="600"/>
              </a:spcAft>
              <a:buFont typeface="Century Gothic" panose="020B0502020202020204" pitchFamily="34" charset="0"/>
              <a:buChar char="■"/>
            </a:pPr>
            <a:r>
              <a:rPr lang="en-US" altLang="en-US" b="1" dirty="0">
                <a:solidFill>
                  <a:srgbClr val="005EB8"/>
                </a:solidFill>
              </a:rPr>
              <a:t>Caffeine metabolism is altered</a:t>
            </a:r>
            <a:r>
              <a:rPr lang="en-US" altLang="en-US" dirty="0">
                <a:solidFill>
                  <a:srgbClr val="005EB8"/>
                </a:solidFill>
              </a:rPr>
              <a:t> </a:t>
            </a:r>
            <a:r>
              <a:rPr lang="en-US" altLang="en-US" dirty="0"/>
              <a:t>by stopping smoking</a:t>
            </a:r>
          </a:p>
          <a:p>
            <a:pPr>
              <a:lnSpc>
                <a:spcPts val="2400"/>
              </a:lnSpc>
              <a:spcBef>
                <a:spcPts val="600"/>
              </a:spcBef>
              <a:spcAft>
                <a:spcPts val="600"/>
              </a:spcAft>
              <a:buFont typeface="Century Gothic" panose="020B0502020202020204" pitchFamily="34" charset="0"/>
              <a:buChar char="■"/>
            </a:pPr>
            <a:r>
              <a:rPr lang="en-US" altLang="en-US" dirty="0"/>
              <a:t>Caffeine levels may rise </a:t>
            </a:r>
            <a:r>
              <a:rPr lang="en-US" altLang="en-US" b="1" dirty="0">
                <a:solidFill>
                  <a:srgbClr val="005EB8"/>
                </a:solidFill>
              </a:rPr>
              <a:t>2 to 3 times higher</a:t>
            </a:r>
            <a:br>
              <a:rPr lang="en-US" altLang="en-US" dirty="0"/>
            </a:br>
            <a:r>
              <a:rPr lang="en-US" altLang="en-US" sz="1500" dirty="0"/>
              <a:t>(typically 4 to 7 days after stopping)</a:t>
            </a:r>
          </a:p>
          <a:p>
            <a:pPr>
              <a:lnSpc>
                <a:spcPts val="2400"/>
              </a:lnSpc>
              <a:spcBef>
                <a:spcPts val="600"/>
              </a:spcBef>
              <a:spcAft>
                <a:spcPts val="600"/>
              </a:spcAft>
              <a:buFont typeface="Century Gothic" panose="020B0502020202020204" pitchFamily="34" charset="0"/>
              <a:buChar char="■"/>
            </a:pPr>
            <a:r>
              <a:rPr lang="en-US" altLang="en-US" dirty="0"/>
              <a:t>Can result in negative side effects </a:t>
            </a:r>
            <a:br>
              <a:rPr lang="en-US" altLang="en-US" dirty="0"/>
            </a:br>
            <a:r>
              <a:rPr lang="en-US" altLang="en-US" sz="1500" dirty="0"/>
              <a:t>(jitters, shakiness, insomnia, increased heart rate)</a:t>
            </a:r>
          </a:p>
          <a:p>
            <a:pPr marL="0" indent="0">
              <a:lnSpc>
                <a:spcPts val="2400"/>
              </a:lnSpc>
              <a:spcBef>
                <a:spcPts val="600"/>
              </a:spcBef>
              <a:spcAft>
                <a:spcPts val="600"/>
              </a:spcAft>
              <a:buNone/>
            </a:pPr>
            <a:r>
              <a:rPr lang="en-US" altLang="en-US" b="1" dirty="0">
                <a:solidFill>
                  <a:schemeClr val="accent1"/>
                </a:solidFill>
              </a:rPr>
              <a:t>What to do…</a:t>
            </a:r>
          </a:p>
          <a:p>
            <a:pPr>
              <a:lnSpc>
                <a:spcPts val="2400"/>
              </a:lnSpc>
              <a:spcBef>
                <a:spcPts val="600"/>
              </a:spcBef>
              <a:spcAft>
                <a:spcPts val="600"/>
              </a:spcAft>
              <a:buFont typeface="Century Gothic" panose="020B0502020202020204" pitchFamily="34" charset="0"/>
              <a:buChar char="■"/>
            </a:pPr>
            <a:r>
              <a:rPr lang="en-US" altLang="en-US" dirty="0"/>
              <a:t>Consider reducing caffeine intake</a:t>
            </a:r>
            <a:endParaRPr lang="en-US" altLang="en-US" b="1" dirty="0"/>
          </a:p>
          <a:p>
            <a:pPr>
              <a:lnSpc>
                <a:spcPts val="2400"/>
              </a:lnSpc>
              <a:spcBef>
                <a:spcPts val="600"/>
              </a:spcBef>
              <a:spcAft>
                <a:spcPts val="600"/>
              </a:spcAft>
              <a:buFont typeface="Century Gothic" panose="020B0502020202020204" pitchFamily="34" charset="0"/>
              <a:buChar char="■"/>
            </a:pPr>
            <a:r>
              <a:rPr lang="en-US" altLang="en-US" dirty="0"/>
              <a:t>Substitute for </a:t>
            </a:r>
            <a:r>
              <a:rPr lang="en-US" altLang="en-US" b="1" dirty="0">
                <a:solidFill>
                  <a:srgbClr val="005EB8"/>
                </a:solidFill>
              </a:rPr>
              <a:t>decaffeinated drinks</a:t>
            </a:r>
          </a:p>
          <a:p>
            <a:pPr>
              <a:lnSpc>
                <a:spcPts val="2400"/>
              </a:lnSpc>
              <a:spcBef>
                <a:spcPts val="600"/>
              </a:spcBef>
              <a:spcAft>
                <a:spcPts val="600"/>
              </a:spcAft>
              <a:buFont typeface="Century Gothic" panose="020B0502020202020204" pitchFamily="34" charset="0"/>
              <a:buChar char="■"/>
            </a:pPr>
            <a:r>
              <a:rPr lang="en-US" altLang="en-US" dirty="0"/>
              <a:t>Be aware of similarities between ‘caffeinism’</a:t>
            </a:r>
            <a:br>
              <a:rPr lang="en-US" altLang="en-US" dirty="0"/>
            </a:br>
            <a:r>
              <a:rPr lang="en-US" altLang="en-US" dirty="0"/>
              <a:t>and withdrawal symptoms</a:t>
            </a:r>
          </a:p>
        </p:txBody>
      </p:sp>
      <p:pic>
        <p:nvPicPr>
          <p:cNvPr id="9" name="Picture 8">
            <a:extLst>
              <a:ext uri="{FF2B5EF4-FFF2-40B4-BE49-F238E27FC236}">
                <a16:creationId xmlns:a16="http://schemas.microsoft.com/office/drawing/2014/main" id="{2CB41E42-A9BF-4D0D-FD75-B2B9397FB93D}"/>
              </a:ext>
            </a:extLst>
          </p:cNvPr>
          <p:cNvPicPr>
            <a:picLocks noChangeAspect="1"/>
          </p:cNvPicPr>
          <p:nvPr/>
        </p:nvPicPr>
        <p:blipFill>
          <a:blip r:embed="rId3"/>
          <a:srcRect/>
          <a:stretch/>
        </p:blipFill>
        <p:spPr>
          <a:xfrm>
            <a:off x="6550163" y="4209962"/>
            <a:ext cx="2123131" cy="1545135"/>
          </a:xfrm>
          <a:prstGeom prst="rect">
            <a:avLst/>
          </a:prstGeom>
        </p:spPr>
      </p:pic>
      <p:pic>
        <p:nvPicPr>
          <p:cNvPr id="10" name="Picture 9">
            <a:extLst>
              <a:ext uri="{FF2B5EF4-FFF2-40B4-BE49-F238E27FC236}">
                <a16:creationId xmlns:a16="http://schemas.microsoft.com/office/drawing/2014/main" id="{96D617D6-86E1-B8BF-8EC3-1C4B3D380031}"/>
              </a:ext>
            </a:extLst>
          </p:cNvPr>
          <p:cNvPicPr>
            <a:picLocks noChangeAspect="1"/>
          </p:cNvPicPr>
          <p:nvPr/>
        </p:nvPicPr>
        <p:blipFill>
          <a:blip r:embed="rId4"/>
          <a:stretch>
            <a:fillRect/>
          </a:stretch>
        </p:blipFill>
        <p:spPr>
          <a:xfrm>
            <a:off x="7006837" y="1843315"/>
            <a:ext cx="1296864" cy="2004785"/>
          </a:xfrm>
          <a:prstGeom prst="rect">
            <a:avLst/>
          </a:prstGeom>
        </p:spPr>
      </p:pic>
      <p:sp>
        <p:nvSpPr>
          <p:cNvPr id="4" name="Footer Placeholder 3">
            <a:extLst>
              <a:ext uri="{FF2B5EF4-FFF2-40B4-BE49-F238E27FC236}">
                <a16:creationId xmlns:a16="http://schemas.microsoft.com/office/drawing/2014/main" id="{0395D016-FBA7-BEE5-6262-2B8748D3C37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658978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B7DF5F-A3F3-FF43-9935-370203870F7E}"/>
              </a:ext>
            </a:extLst>
          </p:cNvPr>
          <p:cNvPicPr>
            <a:picLocks noChangeAspect="1"/>
          </p:cNvPicPr>
          <p:nvPr/>
        </p:nvPicPr>
        <p:blipFill>
          <a:blip r:embed="rId3"/>
          <a:srcRect/>
          <a:stretch/>
        </p:blipFill>
        <p:spPr>
          <a:xfrm>
            <a:off x="0" y="19880"/>
            <a:ext cx="9144000" cy="6858000"/>
          </a:xfrm>
          <a:prstGeom prst="rect">
            <a:avLst/>
          </a:prstGeom>
        </p:spPr>
      </p:pic>
      <p:sp>
        <p:nvSpPr>
          <p:cNvPr id="6" name="Subtitle 1">
            <a:extLst>
              <a:ext uri="{FF2B5EF4-FFF2-40B4-BE49-F238E27FC236}">
                <a16:creationId xmlns:a16="http://schemas.microsoft.com/office/drawing/2014/main" id="{55D77C6F-B99B-8A01-D42A-734C5957B203}"/>
              </a:ext>
            </a:extLst>
          </p:cNvPr>
          <p:cNvSpPr txBox="1">
            <a:spLocks/>
          </p:cNvSpPr>
          <p:nvPr/>
        </p:nvSpPr>
        <p:spPr>
          <a:xfrm>
            <a:off x="664633" y="45502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Comments?</a:t>
            </a:r>
          </a:p>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2778588248"/>
      </p:ext>
    </p:extLst>
  </p:cSld>
  <p:clrMapOvr>
    <a:masterClrMapping/>
  </p:clrMapOvr>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4196C781-30BF-46B1-B8ED-A8942A57913F}">
  <ds:schemaRefs>
    <ds:schemaRef ds:uri="http://schemas.microsoft.com/sharepoint/v3/contenttype/forms"/>
  </ds:schemaRefs>
</ds:datastoreItem>
</file>

<file path=customXml/itemProps2.xml><?xml version="1.0" encoding="utf-8"?>
<ds:datastoreItem xmlns:ds="http://schemas.openxmlformats.org/officeDocument/2006/customXml" ds:itemID="{8B0CDE11-ACC2-440D-BC64-F32F2D11D75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0521A2C-C9F7-4BBD-B093-F8F659DA7092}">
  <ds:schemaRefs>
    <ds:schemaRef ds:uri="http://www.w3.org/XML/1998/namespace"/>
    <ds:schemaRef ds:uri="http://purl.org/dc/elements/1.1/"/>
    <ds:schemaRef ds:uri="http://purl.org/dc/dcmitype/"/>
    <ds:schemaRef ds:uri="http://schemas.openxmlformats.org/package/2006/metadata/core-properties"/>
    <ds:schemaRef ds:uri="http://schemas.microsoft.com/office/infopath/2007/PartnerControls"/>
    <ds:schemaRef ds:uri="6f9764a4-8270-4f29-bbff-a467630dd90c"/>
    <ds:schemaRef ds:uri="f08a3a01-a810-4981-84de-513e48da387b"/>
    <ds:schemaRef ds:uri="http://purl.org/dc/terms/"/>
    <ds:schemaRef ds:uri="http://schemas.microsoft.com/office/2006/documentManagement/typ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13406</TotalTime>
  <Words>9468</Words>
  <Application>Microsoft Office PowerPoint</Application>
  <PresentationFormat>On-screen Show (4:3)</PresentationFormat>
  <Paragraphs>900</Paragraphs>
  <Slides>40</Slides>
  <Notes>40</Notes>
  <HiddenSlides>0</HiddenSlides>
  <MMClips>1</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NCSCT</vt:lpstr>
      <vt:lpstr>PowerPoint Presentation</vt:lpstr>
      <vt:lpstr>Stopping smoking and medication</vt:lpstr>
      <vt:lpstr>Smoking and medication interactions</vt:lpstr>
      <vt:lpstr>Clinical effects of smoking and stopping   on metabolism of these drugs</vt:lpstr>
      <vt:lpstr>Clozapine management in smoking cessation </vt:lpstr>
      <vt:lpstr>Clozapine management in smoking cessation </vt:lpstr>
      <vt:lpstr>PowerPoint Presentation</vt:lpstr>
      <vt:lpstr>Caffeine and smoking</vt:lpstr>
      <vt:lpstr>PowerPoint Presentation</vt:lpstr>
      <vt:lpstr>PowerPoint Presentation</vt:lpstr>
      <vt:lpstr>PowerPoint Presentation</vt:lpstr>
      <vt:lpstr>Follow-up scenario 1</vt:lpstr>
      <vt:lpstr>Follow-up scenario 2</vt:lpstr>
      <vt:lpstr>Alternative activities </vt:lpstr>
      <vt:lpstr>Follow-up scenario 3: CDTS follow-up</vt:lpstr>
      <vt:lpstr>Follow-up scenario 4</vt:lpstr>
      <vt:lpstr>Demonstration: breach of policy</vt:lpstr>
      <vt:lpstr>PowerPoint Presentation</vt:lpstr>
      <vt:lpstr>PowerPoint Presentation</vt:lpstr>
      <vt:lpstr>Skills practice: Follow-up contact </vt:lpstr>
      <vt:lpstr>Follow-up scenario </vt:lpstr>
      <vt:lpstr>PowerPoint Presentation</vt:lpstr>
      <vt:lpstr>PowerPoint Presentation</vt:lpstr>
      <vt:lpstr>PowerPoint Presentation</vt:lpstr>
      <vt:lpstr>PowerPoint Presentation</vt:lpstr>
      <vt:lpstr>PowerPoint Presentation</vt:lpstr>
      <vt:lpstr>Relapse prevention…. </vt:lpstr>
      <vt:lpstr>Preparing for return home</vt:lpstr>
      <vt:lpstr>Addressing risk situations</vt:lpstr>
      <vt:lpstr>Summary</vt:lpstr>
      <vt:lpstr>PowerPoint Presentation</vt:lpstr>
      <vt:lpstr>PowerPoint Presentation</vt:lpstr>
      <vt:lpstr>Self-reported validation</vt:lpstr>
      <vt:lpstr>Strategies aimed at preventing relapse</vt:lpstr>
      <vt:lpstr>PowerPoint Presentation</vt:lpstr>
      <vt:lpstr>PowerPoint Presentation</vt:lpstr>
      <vt:lpstr>A Trust-Wide Approach</vt:lpstr>
      <vt:lpstr>TDA – A highly skilled workforce</vt:lpstr>
      <vt:lpstr>Mental health resources – ncsct.co.uk</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2157</cp:revision>
  <cp:lastPrinted>2023-12-05T12:54:44Z</cp:lastPrinted>
  <dcterms:created xsi:type="dcterms:W3CDTF">2019-04-01T09:21:54Z</dcterms:created>
  <dcterms:modified xsi:type="dcterms:W3CDTF">2024-03-11T11:14:35Z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